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62" r:id="rId4"/>
    <p:sldId id="260" r:id="rId5"/>
    <p:sldId id="261" r:id="rId6"/>
    <p:sldId id="259" r:id="rId7"/>
    <p:sldId id="258" r:id="rId8"/>
    <p:sldId id="276" r:id="rId9"/>
    <p:sldId id="291" r:id="rId10"/>
    <p:sldId id="283" r:id="rId11"/>
    <p:sldId id="281" r:id="rId12"/>
    <p:sldId id="280" r:id="rId13"/>
    <p:sldId id="286" r:id="rId14"/>
    <p:sldId id="285" r:id="rId15"/>
    <p:sldId id="278" r:id="rId16"/>
    <p:sldId id="279" r:id="rId17"/>
    <p:sldId id="287" r:id="rId18"/>
    <p:sldId id="288" r:id="rId19"/>
    <p:sldId id="289" r:id="rId20"/>
    <p:sldId id="264" r:id="rId21"/>
    <p:sldId id="290" r:id="rId22"/>
    <p:sldId id="263" r:id="rId23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33"/>
    <a:srgbClr val="660066"/>
    <a:srgbClr val="800080"/>
    <a:srgbClr val="040404"/>
    <a:srgbClr val="9CFAE1"/>
    <a:srgbClr val="C0FCEC"/>
    <a:srgbClr val="71F7D4"/>
    <a:srgbClr val="8FF9DD"/>
    <a:srgbClr val="B3FBE8"/>
    <a:srgbClr val="DEB6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incs stílus, csak rács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329FEE0-9195-4999-8501-142169069D42}" type="doc">
      <dgm:prSet loTypeId="urn:microsoft.com/office/officeart/2005/8/layout/radial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93BAEA19-B4EB-4452-8273-80854A0D3755}">
      <dgm:prSet phldrT="[Szöveg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hu-HU" sz="1800" b="1" i="1" dirty="0" smtClean="0">
              <a:solidFill>
                <a:schemeClr val="tx1"/>
              </a:solidFill>
            </a:rPr>
            <a:t>Munkaköri alkalmasság elbírálása</a:t>
          </a:r>
        </a:p>
        <a:p>
          <a:r>
            <a:rPr lang="hu-HU" sz="1800" b="1" i="1" dirty="0" smtClean="0">
              <a:solidFill>
                <a:schemeClr val="tx1"/>
              </a:solidFill>
            </a:rPr>
            <a:t>Egyéni elbírálás</a:t>
          </a:r>
        </a:p>
        <a:p>
          <a:r>
            <a:rPr lang="hu-HU" sz="1800" b="1" i="1" dirty="0" smtClean="0">
              <a:solidFill>
                <a:schemeClr val="tx1"/>
              </a:solidFill>
            </a:rPr>
            <a:t>Foglalkoztatás</a:t>
          </a:r>
          <a:endParaRPr lang="hu-HU" sz="1800" b="1" i="1" dirty="0">
            <a:solidFill>
              <a:schemeClr val="tx1"/>
            </a:solidFill>
          </a:endParaRPr>
        </a:p>
      </dgm:t>
    </dgm:pt>
    <dgm:pt modelId="{A721CD6D-ABCA-4F60-8983-AA3623F598A3}" type="parTrans" cxnId="{24BDBC7E-F92C-4203-9EA4-5FDD61065E1D}">
      <dgm:prSet/>
      <dgm:spPr/>
      <dgm:t>
        <a:bodyPr/>
        <a:lstStyle/>
        <a:p>
          <a:endParaRPr lang="hu-HU">
            <a:solidFill>
              <a:schemeClr val="tx1"/>
            </a:solidFill>
          </a:endParaRPr>
        </a:p>
      </dgm:t>
    </dgm:pt>
    <dgm:pt modelId="{DD69F000-F494-4BDF-9C73-85FF584FCA26}" type="sibTrans" cxnId="{24BDBC7E-F92C-4203-9EA4-5FDD61065E1D}">
      <dgm:prSet/>
      <dgm:spPr/>
      <dgm:t>
        <a:bodyPr/>
        <a:lstStyle/>
        <a:p>
          <a:endParaRPr lang="hu-HU">
            <a:solidFill>
              <a:schemeClr val="tx1"/>
            </a:solidFill>
          </a:endParaRPr>
        </a:p>
      </dgm:t>
    </dgm:pt>
    <dgm:pt modelId="{14E91F50-2EEF-4738-8385-AFD8F6A44BEB}">
      <dgm:prSet phldrT="[Szöveg]" custT="1"/>
      <dgm:spPr>
        <a:solidFill>
          <a:srgbClr val="DEB6F0"/>
        </a:solidFill>
      </dgm:spPr>
      <dgm:t>
        <a:bodyPr/>
        <a:lstStyle/>
        <a:p>
          <a:r>
            <a:rPr lang="hu-HU" sz="1600" dirty="0" smtClean="0">
              <a:solidFill>
                <a:schemeClr val="tx1"/>
              </a:solidFill>
            </a:rPr>
            <a:t>Munkahelyi kockázatértékelés</a:t>
          </a:r>
          <a:endParaRPr lang="hu-HU" sz="1600" dirty="0">
            <a:solidFill>
              <a:schemeClr val="tx1"/>
            </a:solidFill>
          </a:endParaRPr>
        </a:p>
      </dgm:t>
    </dgm:pt>
    <dgm:pt modelId="{E164E12D-8EC3-487F-A9F7-F71D700373D5}" type="parTrans" cxnId="{D28BC8B1-BC59-43EA-87A3-E56705BCBEF0}">
      <dgm:prSet/>
      <dgm:spPr/>
      <dgm:t>
        <a:bodyPr/>
        <a:lstStyle/>
        <a:p>
          <a:endParaRPr lang="hu-HU">
            <a:solidFill>
              <a:schemeClr val="tx1"/>
            </a:solidFill>
          </a:endParaRPr>
        </a:p>
      </dgm:t>
    </dgm:pt>
    <dgm:pt modelId="{5B4F4918-435E-40A2-BF53-867F038AAC80}" type="sibTrans" cxnId="{D28BC8B1-BC59-43EA-87A3-E56705BCBEF0}">
      <dgm:prSet/>
      <dgm:spPr/>
      <dgm:t>
        <a:bodyPr/>
        <a:lstStyle/>
        <a:p>
          <a:endParaRPr lang="hu-HU">
            <a:solidFill>
              <a:schemeClr val="tx1"/>
            </a:solidFill>
          </a:endParaRPr>
        </a:p>
      </dgm:t>
    </dgm:pt>
    <dgm:pt modelId="{075C1B51-5926-4F38-ACC2-F61E397F28DF}">
      <dgm:prSet phldrT="[Szöveg]" custT="1"/>
      <dgm:spPr>
        <a:solidFill>
          <a:srgbClr val="C0FCEC"/>
        </a:solidFill>
      </dgm:spPr>
      <dgm:t>
        <a:bodyPr/>
        <a:lstStyle/>
        <a:p>
          <a:r>
            <a:rPr lang="hu-HU" sz="1600" dirty="0" smtClean="0">
              <a:solidFill>
                <a:schemeClr val="tx1"/>
              </a:solidFill>
            </a:rPr>
            <a:t>Munkavállaló egészségi állapota</a:t>
          </a:r>
          <a:endParaRPr lang="hu-HU" sz="1600" dirty="0">
            <a:solidFill>
              <a:schemeClr val="tx1"/>
            </a:solidFill>
          </a:endParaRPr>
        </a:p>
      </dgm:t>
    </dgm:pt>
    <dgm:pt modelId="{84B9C9CA-A330-44C3-B855-41923370BD64}" type="parTrans" cxnId="{FC322673-9361-4692-9D4C-75F90C52E473}">
      <dgm:prSet/>
      <dgm:spPr/>
      <dgm:t>
        <a:bodyPr/>
        <a:lstStyle/>
        <a:p>
          <a:endParaRPr lang="hu-HU">
            <a:solidFill>
              <a:schemeClr val="tx1"/>
            </a:solidFill>
          </a:endParaRPr>
        </a:p>
      </dgm:t>
    </dgm:pt>
    <dgm:pt modelId="{3E8864C2-1401-40F2-8283-5DE3CC20C419}" type="sibTrans" cxnId="{FC322673-9361-4692-9D4C-75F90C52E473}">
      <dgm:prSet/>
      <dgm:spPr/>
      <dgm:t>
        <a:bodyPr/>
        <a:lstStyle/>
        <a:p>
          <a:endParaRPr lang="hu-HU">
            <a:solidFill>
              <a:schemeClr val="tx1"/>
            </a:solidFill>
          </a:endParaRPr>
        </a:p>
      </dgm:t>
    </dgm:pt>
    <dgm:pt modelId="{7840A756-FC13-4356-8EF1-D5BC2D191595}">
      <dgm:prSet phldrT="[Szöveg]" custT="1"/>
      <dgm:spPr>
        <a:solidFill>
          <a:srgbClr val="71F7D4"/>
        </a:solidFill>
      </dgm:spPr>
      <dgm:t>
        <a:bodyPr/>
        <a:lstStyle/>
        <a:p>
          <a:r>
            <a:rPr lang="hu-HU" sz="1600" dirty="0" smtClean="0">
              <a:solidFill>
                <a:schemeClr val="tx1"/>
              </a:solidFill>
            </a:rPr>
            <a:t>Munkavállaló sajátos igényei (munkaközti szünet, mosdó használat, étkezési lehetőség, akadálymentesítés).</a:t>
          </a:r>
          <a:endParaRPr lang="hu-HU" sz="1600" dirty="0">
            <a:solidFill>
              <a:schemeClr val="tx1"/>
            </a:solidFill>
          </a:endParaRPr>
        </a:p>
      </dgm:t>
    </dgm:pt>
    <dgm:pt modelId="{2362E7AB-34CC-4C06-A268-5A1F832E45AF}" type="parTrans" cxnId="{A7453FA7-D9C2-4290-BCCC-59E40F6AE354}">
      <dgm:prSet/>
      <dgm:spPr/>
      <dgm:t>
        <a:bodyPr/>
        <a:lstStyle/>
        <a:p>
          <a:endParaRPr lang="hu-HU">
            <a:solidFill>
              <a:schemeClr val="tx1"/>
            </a:solidFill>
          </a:endParaRPr>
        </a:p>
      </dgm:t>
    </dgm:pt>
    <dgm:pt modelId="{39E9E474-45CF-43B7-B384-2D461C4BC32F}" type="sibTrans" cxnId="{A7453FA7-D9C2-4290-BCCC-59E40F6AE354}">
      <dgm:prSet/>
      <dgm:spPr/>
      <dgm:t>
        <a:bodyPr/>
        <a:lstStyle/>
        <a:p>
          <a:endParaRPr lang="hu-HU">
            <a:solidFill>
              <a:schemeClr val="tx1"/>
            </a:solidFill>
          </a:endParaRPr>
        </a:p>
      </dgm:t>
    </dgm:pt>
    <dgm:pt modelId="{CAFE5AD2-B009-49D8-B332-1388B5148C67}">
      <dgm:prSet phldrT="[Szöveg]" custT="1"/>
      <dgm:spPr>
        <a:solidFill>
          <a:srgbClr val="CE93E9"/>
        </a:solidFill>
      </dgm:spPr>
      <dgm:t>
        <a:bodyPr/>
        <a:lstStyle/>
        <a:p>
          <a:r>
            <a:rPr lang="hu-HU" sz="1600" b="0" dirty="0" smtClean="0">
              <a:solidFill>
                <a:schemeClr val="tx1"/>
              </a:solidFill>
            </a:rPr>
            <a:t>Munkakör, munkakörnyezet szükség szerinti adaptálása (anyagmozgató gépek, műszaki megoldások, munkaszervezés).</a:t>
          </a:r>
          <a:endParaRPr lang="hu-HU" sz="1600" b="0" dirty="0">
            <a:solidFill>
              <a:schemeClr val="tx1"/>
            </a:solidFill>
          </a:endParaRPr>
        </a:p>
      </dgm:t>
    </dgm:pt>
    <dgm:pt modelId="{8F73A25E-2B9E-4C8D-A7D5-C82EF8C43D54}" type="parTrans" cxnId="{20C00B67-0105-48FF-86A4-D0FBA1DD7D8B}">
      <dgm:prSet/>
      <dgm:spPr/>
      <dgm:t>
        <a:bodyPr/>
        <a:lstStyle/>
        <a:p>
          <a:endParaRPr lang="hu-HU">
            <a:solidFill>
              <a:schemeClr val="tx1"/>
            </a:solidFill>
          </a:endParaRPr>
        </a:p>
      </dgm:t>
    </dgm:pt>
    <dgm:pt modelId="{680688B4-2D9C-4411-AEBC-96825B7B13C0}" type="sibTrans" cxnId="{20C00B67-0105-48FF-86A4-D0FBA1DD7D8B}">
      <dgm:prSet/>
      <dgm:spPr/>
      <dgm:t>
        <a:bodyPr/>
        <a:lstStyle/>
        <a:p>
          <a:endParaRPr lang="hu-HU">
            <a:solidFill>
              <a:schemeClr val="tx1"/>
            </a:solidFill>
          </a:endParaRPr>
        </a:p>
      </dgm:t>
    </dgm:pt>
    <dgm:pt modelId="{B5503CF0-864B-4866-8AA6-B8B6E9AED26A}">
      <dgm:prSet custT="1"/>
      <dgm:spPr>
        <a:solidFill>
          <a:srgbClr val="E5C5F3"/>
        </a:solidFill>
      </dgm:spPr>
      <dgm:t>
        <a:bodyPr/>
        <a:lstStyle/>
        <a:p>
          <a:r>
            <a:rPr lang="hu-HU" sz="1600" dirty="0" smtClean="0">
              <a:solidFill>
                <a:schemeClr val="tx1"/>
              </a:solidFill>
            </a:rPr>
            <a:t>Munkakör  feltételei, elvárásai, szükséges képességek. Kizáró/korlátozó tényezők.</a:t>
          </a:r>
          <a:endParaRPr lang="hu-HU" sz="1600" dirty="0">
            <a:solidFill>
              <a:schemeClr val="tx1"/>
            </a:solidFill>
          </a:endParaRPr>
        </a:p>
      </dgm:t>
    </dgm:pt>
    <dgm:pt modelId="{10850E4E-FB1D-4BA5-888A-E572AF4456E8}" type="parTrans" cxnId="{B54E92DF-4F78-42CB-AD97-6E1D1DFCD210}">
      <dgm:prSet/>
      <dgm:spPr/>
      <dgm:t>
        <a:bodyPr/>
        <a:lstStyle/>
        <a:p>
          <a:endParaRPr lang="hu-HU">
            <a:solidFill>
              <a:schemeClr val="tx1"/>
            </a:solidFill>
          </a:endParaRPr>
        </a:p>
      </dgm:t>
    </dgm:pt>
    <dgm:pt modelId="{9C439F77-053F-4B03-9C31-A1337FE00443}" type="sibTrans" cxnId="{B54E92DF-4F78-42CB-AD97-6E1D1DFCD210}">
      <dgm:prSet/>
      <dgm:spPr/>
      <dgm:t>
        <a:bodyPr/>
        <a:lstStyle/>
        <a:p>
          <a:endParaRPr lang="hu-HU">
            <a:solidFill>
              <a:schemeClr val="tx1"/>
            </a:solidFill>
          </a:endParaRPr>
        </a:p>
      </dgm:t>
    </dgm:pt>
    <dgm:pt modelId="{8F6DD85D-980B-437B-A262-BB10EC5C9D0E}">
      <dgm:prSet custT="1"/>
      <dgm:spPr>
        <a:solidFill>
          <a:srgbClr val="9CFAE1"/>
        </a:solidFill>
      </dgm:spPr>
      <dgm:t>
        <a:bodyPr/>
        <a:lstStyle/>
        <a:p>
          <a:r>
            <a:rPr lang="hu-HU" sz="1600" dirty="0" smtClean="0">
              <a:solidFill>
                <a:schemeClr val="tx1"/>
              </a:solidFill>
            </a:rPr>
            <a:t>Munkavállaló képességei</a:t>
          </a:r>
          <a:endParaRPr lang="hu-HU" sz="1600" dirty="0">
            <a:solidFill>
              <a:schemeClr val="tx1"/>
            </a:solidFill>
          </a:endParaRPr>
        </a:p>
      </dgm:t>
    </dgm:pt>
    <dgm:pt modelId="{A95448FE-890F-4CB3-93F1-48FA10717304}" type="parTrans" cxnId="{CFE32772-BEFE-45C2-8216-FCC6B678A4C1}">
      <dgm:prSet/>
      <dgm:spPr/>
      <dgm:t>
        <a:bodyPr/>
        <a:lstStyle/>
        <a:p>
          <a:endParaRPr lang="hu-HU">
            <a:solidFill>
              <a:schemeClr val="tx1"/>
            </a:solidFill>
          </a:endParaRPr>
        </a:p>
      </dgm:t>
    </dgm:pt>
    <dgm:pt modelId="{08A55744-4D40-4FA4-B09C-0AA7B1DE7B92}" type="sibTrans" cxnId="{CFE32772-BEFE-45C2-8216-FCC6B678A4C1}">
      <dgm:prSet/>
      <dgm:spPr/>
      <dgm:t>
        <a:bodyPr/>
        <a:lstStyle/>
        <a:p>
          <a:endParaRPr lang="hu-HU">
            <a:solidFill>
              <a:schemeClr val="tx1"/>
            </a:solidFill>
          </a:endParaRPr>
        </a:p>
      </dgm:t>
    </dgm:pt>
    <dgm:pt modelId="{0544FDB8-D587-4950-B66B-6EE900DE9B1F}" type="pres">
      <dgm:prSet presAssocID="{D329FEE0-9195-4999-8501-142169069D42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3DC22C0C-057B-4AB0-9F5E-BA1807F3E832}" type="pres">
      <dgm:prSet presAssocID="{93BAEA19-B4EB-4452-8273-80854A0D3755}" presName="centerShape" presStyleLbl="node0" presStyleIdx="0" presStyleCnt="1" custScaleX="153995" custScaleY="154202"/>
      <dgm:spPr/>
      <dgm:t>
        <a:bodyPr/>
        <a:lstStyle/>
        <a:p>
          <a:endParaRPr lang="hu-HU"/>
        </a:p>
      </dgm:t>
    </dgm:pt>
    <dgm:pt modelId="{46DAE211-B75C-4CFF-AA30-DEEF9EBF4237}" type="pres">
      <dgm:prSet presAssocID="{E164E12D-8EC3-487F-A9F7-F71D700373D5}" presName="Name9" presStyleLbl="parChTrans1D2" presStyleIdx="0" presStyleCnt="6"/>
      <dgm:spPr/>
      <dgm:t>
        <a:bodyPr/>
        <a:lstStyle/>
        <a:p>
          <a:endParaRPr lang="hu-HU"/>
        </a:p>
      </dgm:t>
    </dgm:pt>
    <dgm:pt modelId="{F939DD95-348A-41BD-BE51-BACE2686461E}" type="pres">
      <dgm:prSet presAssocID="{E164E12D-8EC3-487F-A9F7-F71D700373D5}" presName="connTx" presStyleLbl="parChTrans1D2" presStyleIdx="0" presStyleCnt="6"/>
      <dgm:spPr/>
      <dgm:t>
        <a:bodyPr/>
        <a:lstStyle/>
        <a:p>
          <a:endParaRPr lang="hu-HU"/>
        </a:p>
      </dgm:t>
    </dgm:pt>
    <dgm:pt modelId="{0E9CEE61-FCDC-4A53-9356-3A063EFDEB35}" type="pres">
      <dgm:prSet presAssocID="{14E91F50-2EEF-4738-8385-AFD8F6A44BEB}" presName="node" presStyleLbl="node1" presStyleIdx="0" presStyleCnt="6" custScaleX="153146" custScaleY="38239" custRadScaleRad="100014" custRadScaleInc="-3158">
        <dgm:presLayoutVars>
          <dgm:bulletEnabled val="1"/>
        </dgm:presLayoutVars>
      </dgm:prSet>
      <dgm:spPr>
        <a:prstGeom prst="flowChartProcess">
          <a:avLst/>
        </a:prstGeom>
      </dgm:spPr>
      <dgm:t>
        <a:bodyPr/>
        <a:lstStyle/>
        <a:p>
          <a:endParaRPr lang="hu-HU"/>
        </a:p>
      </dgm:t>
    </dgm:pt>
    <dgm:pt modelId="{E5D30797-8F5D-4C5B-974D-53A2EA0AF545}" type="pres">
      <dgm:prSet presAssocID="{10850E4E-FB1D-4BA5-888A-E572AF4456E8}" presName="Name9" presStyleLbl="parChTrans1D2" presStyleIdx="1" presStyleCnt="6"/>
      <dgm:spPr/>
      <dgm:t>
        <a:bodyPr/>
        <a:lstStyle/>
        <a:p>
          <a:endParaRPr lang="hu-HU"/>
        </a:p>
      </dgm:t>
    </dgm:pt>
    <dgm:pt modelId="{F5443664-E85E-41CA-82AB-B5036465902A}" type="pres">
      <dgm:prSet presAssocID="{10850E4E-FB1D-4BA5-888A-E572AF4456E8}" presName="connTx" presStyleLbl="parChTrans1D2" presStyleIdx="1" presStyleCnt="6"/>
      <dgm:spPr/>
      <dgm:t>
        <a:bodyPr/>
        <a:lstStyle/>
        <a:p>
          <a:endParaRPr lang="hu-HU"/>
        </a:p>
      </dgm:t>
    </dgm:pt>
    <dgm:pt modelId="{1A5F0527-5010-4E14-8AF6-40D8D9B78FC9}" type="pres">
      <dgm:prSet presAssocID="{B5503CF0-864B-4866-8AA6-B8B6E9AED26A}" presName="node" presStyleLbl="node1" presStyleIdx="1" presStyleCnt="6" custScaleX="227120" custScaleY="49970" custRadScaleRad="164365" custRadScaleInc="44298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hu-HU"/>
        </a:p>
      </dgm:t>
    </dgm:pt>
    <dgm:pt modelId="{7C6DE825-45EC-4DEC-9880-3A6673E03371}" type="pres">
      <dgm:prSet presAssocID="{A95448FE-890F-4CB3-93F1-48FA10717304}" presName="Name9" presStyleLbl="parChTrans1D2" presStyleIdx="2" presStyleCnt="6"/>
      <dgm:spPr/>
      <dgm:t>
        <a:bodyPr/>
        <a:lstStyle/>
        <a:p>
          <a:endParaRPr lang="hu-HU"/>
        </a:p>
      </dgm:t>
    </dgm:pt>
    <dgm:pt modelId="{DC5B3382-3272-465E-95EA-5D997F91813E}" type="pres">
      <dgm:prSet presAssocID="{A95448FE-890F-4CB3-93F1-48FA10717304}" presName="connTx" presStyleLbl="parChTrans1D2" presStyleIdx="2" presStyleCnt="6"/>
      <dgm:spPr/>
      <dgm:t>
        <a:bodyPr/>
        <a:lstStyle/>
        <a:p>
          <a:endParaRPr lang="hu-HU"/>
        </a:p>
      </dgm:t>
    </dgm:pt>
    <dgm:pt modelId="{43113227-0A5F-4BA2-99B6-D655E9DDA334}" type="pres">
      <dgm:prSet presAssocID="{8F6DD85D-980B-437B-A262-BB10EC5C9D0E}" presName="node" presStyleLbl="node1" presStyleIdx="2" presStyleCnt="6" custScaleY="58766" custRadScaleRad="118814" custRadScaleInc="-14103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hu-HU"/>
        </a:p>
      </dgm:t>
    </dgm:pt>
    <dgm:pt modelId="{6FCCD9F3-54F5-4842-B5B1-F62514E9A997}" type="pres">
      <dgm:prSet presAssocID="{84B9C9CA-A330-44C3-B855-41923370BD64}" presName="Name9" presStyleLbl="parChTrans1D2" presStyleIdx="3" presStyleCnt="6"/>
      <dgm:spPr/>
      <dgm:t>
        <a:bodyPr/>
        <a:lstStyle/>
        <a:p>
          <a:endParaRPr lang="hu-HU"/>
        </a:p>
      </dgm:t>
    </dgm:pt>
    <dgm:pt modelId="{2F2AF8B7-BACC-4CBE-8D91-9A6463B57FF1}" type="pres">
      <dgm:prSet presAssocID="{84B9C9CA-A330-44C3-B855-41923370BD64}" presName="connTx" presStyleLbl="parChTrans1D2" presStyleIdx="3" presStyleCnt="6"/>
      <dgm:spPr/>
      <dgm:t>
        <a:bodyPr/>
        <a:lstStyle/>
        <a:p>
          <a:endParaRPr lang="hu-HU"/>
        </a:p>
      </dgm:t>
    </dgm:pt>
    <dgm:pt modelId="{7763262D-FA55-4BE1-AE05-B1DCE7ED308C}" type="pres">
      <dgm:prSet presAssocID="{075C1B51-5926-4F38-ACC2-F61E397F28DF}" presName="node" presStyleLbl="node1" presStyleIdx="3" presStyleCnt="6" custScaleY="62057" custRadScaleRad="102229" custRadScaleInc="-4120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hu-HU"/>
        </a:p>
      </dgm:t>
    </dgm:pt>
    <dgm:pt modelId="{7FD22F17-B6D5-4497-A880-EAFD2EDBE10D}" type="pres">
      <dgm:prSet presAssocID="{2362E7AB-34CC-4C06-A268-5A1F832E45AF}" presName="Name9" presStyleLbl="parChTrans1D2" presStyleIdx="4" presStyleCnt="6"/>
      <dgm:spPr/>
      <dgm:t>
        <a:bodyPr/>
        <a:lstStyle/>
        <a:p>
          <a:endParaRPr lang="hu-HU"/>
        </a:p>
      </dgm:t>
    </dgm:pt>
    <dgm:pt modelId="{882B3F5C-FB51-4D20-A8A2-53B658B9DE85}" type="pres">
      <dgm:prSet presAssocID="{2362E7AB-34CC-4C06-A268-5A1F832E45AF}" presName="connTx" presStyleLbl="parChTrans1D2" presStyleIdx="4" presStyleCnt="6"/>
      <dgm:spPr/>
      <dgm:t>
        <a:bodyPr/>
        <a:lstStyle/>
        <a:p>
          <a:endParaRPr lang="hu-HU"/>
        </a:p>
      </dgm:t>
    </dgm:pt>
    <dgm:pt modelId="{5B4164BF-46E8-4FDB-B189-A4F8F9AD0631}" type="pres">
      <dgm:prSet presAssocID="{7840A756-FC13-4356-8EF1-D5BC2D191595}" presName="node" presStyleLbl="node1" presStyleIdx="4" presStyleCnt="6" custScaleX="213376" custScaleY="69938" custRadScaleRad="162456" custRadScaleInc="29938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hu-HU"/>
        </a:p>
      </dgm:t>
    </dgm:pt>
    <dgm:pt modelId="{0F8F760F-719D-4893-B6A0-D6CCF04B0857}" type="pres">
      <dgm:prSet presAssocID="{8F73A25E-2B9E-4C8D-A7D5-C82EF8C43D54}" presName="Name9" presStyleLbl="parChTrans1D2" presStyleIdx="5" presStyleCnt="6"/>
      <dgm:spPr/>
      <dgm:t>
        <a:bodyPr/>
        <a:lstStyle/>
        <a:p>
          <a:endParaRPr lang="hu-HU"/>
        </a:p>
      </dgm:t>
    </dgm:pt>
    <dgm:pt modelId="{F606870A-D41E-4947-8DF9-013E1CA5F6ED}" type="pres">
      <dgm:prSet presAssocID="{8F73A25E-2B9E-4C8D-A7D5-C82EF8C43D54}" presName="connTx" presStyleLbl="parChTrans1D2" presStyleIdx="5" presStyleCnt="6"/>
      <dgm:spPr/>
      <dgm:t>
        <a:bodyPr/>
        <a:lstStyle/>
        <a:p>
          <a:endParaRPr lang="hu-HU"/>
        </a:p>
      </dgm:t>
    </dgm:pt>
    <dgm:pt modelId="{64493F2A-0B58-4CED-B098-C9D3D474D089}" type="pres">
      <dgm:prSet presAssocID="{CAFE5AD2-B009-49D8-B332-1388B5148C67}" presName="node" presStyleLbl="node1" presStyleIdx="5" presStyleCnt="6" custScaleX="206299" custRadScaleRad="164051" custRadScaleInc="-50204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hu-HU"/>
        </a:p>
      </dgm:t>
    </dgm:pt>
  </dgm:ptLst>
  <dgm:cxnLst>
    <dgm:cxn modelId="{76CC8AF2-6490-4666-8F2D-A47E1A045F49}" type="presOf" srcId="{E164E12D-8EC3-487F-A9F7-F71D700373D5}" destId="{46DAE211-B75C-4CFF-AA30-DEEF9EBF4237}" srcOrd="0" destOrd="0" presId="urn:microsoft.com/office/officeart/2005/8/layout/radial1"/>
    <dgm:cxn modelId="{24BDBC7E-F92C-4203-9EA4-5FDD61065E1D}" srcId="{D329FEE0-9195-4999-8501-142169069D42}" destId="{93BAEA19-B4EB-4452-8273-80854A0D3755}" srcOrd="0" destOrd="0" parTransId="{A721CD6D-ABCA-4F60-8983-AA3623F598A3}" sibTransId="{DD69F000-F494-4BDF-9C73-85FF584FCA26}"/>
    <dgm:cxn modelId="{7D1B5B30-936B-49AF-A6AB-0C0C76131890}" type="presOf" srcId="{10850E4E-FB1D-4BA5-888A-E572AF4456E8}" destId="{F5443664-E85E-41CA-82AB-B5036465902A}" srcOrd="1" destOrd="0" presId="urn:microsoft.com/office/officeart/2005/8/layout/radial1"/>
    <dgm:cxn modelId="{D28BC8B1-BC59-43EA-87A3-E56705BCBEF0}" srcId="{93BAEA19-B4EB-4452-8273-80854A0D3755}" destId="{14E91F50-2EEF-4738-8385-AFD8F6A44BEB}" srcOrd="0" destOrd="0" parTransId="{E164E12D-8EC3-487F-A9F7-F71D700373D5}" sibTransId="{5B4F4918-435E-40A2-BF53-867F038AAC80}"/>
    <dgm:cxn modelId="{1BE2F4BF-E8EA-4249-826F-D9A98C6E435A}" type="presOf" srcId="{93BAEA19-B4EB-4452-8273-80854A0D3755}" destId="{3DC22C0C-057B-4AB0-9F5E-BA1807F3E832}" srcOrd="0" destOrd="0" presId="urn:microsoft.com/office/officeart/2005/8/layout/radial1"/>
    <dgm:cxn modelId="{18088263-DEEA-4199-BF32-0C05724C4449}" type="presOf" srcId="{8F6DD85D-980B-437B-A262-BB10EC5C9D0E}" destId="{43113227-0A5F-4BA2-99B6-D655E9DDA334}" srcOrd="0" destOrd="0" presId="urn:microsoft.com/office/officeart/2005/8/layout/radial1"/>
    <dgm:cxn modelId="{9ADC0A42-7B4A-4EE8-A83F-CF9C662F7C24}" type="presOf" srcId="{10850E4E-FB1D-4BA5-888A-E572AF4456E8}" destId="{E5D30797-8F5D-4C5B-974D-53A2EA0AF545}" srcOrd="0" destOrd="0" presId="urn:microsoft.com/office/officeart/2005/8/layout/radial1"/>
    <dgm:cxn modelId="{294AB4BC-4CBC-4FE5-A94A-11F97BB30D21}" type="presOf" srcId="{E164E12D-8EC3-487F-A9F7-F71D700373D5}" destId="{F939DD95-348A-41BD-BE51-BACE2686461E}" srcOrd="1" destOrd="0" presId="urn:microsoft.com/office/officeart/2005/8/layout/radial1"/>
    <dgm:cxn modelId="{7F636A9A-D7AD-4B57-BA98-1E5713F6D5A1}" type="presOf" srcId="{8F73A25E-2B9E-4C8D-A7D5-C82EF8C43D54}" destId="{0F8F760F-719D-4893-B6A0-D6CCF04B0857}" srcOrd="0" destOrd="0" presId="urn:microsoft.com/office/officeart/2005/8/layout/radial1"/>
    <dgm:cxn modelId="{BD8E3468-C665-4691-9D55-EDE6D5A8EFC5}" type="presOf" srcId="{14E91F50-2EEF-4738-8385-AFD8F6A44BEB}" destId="{0E9CEE61-FCDC-4A53-9356-3A063EFDEB35}" srcOrd="0" destOrd="0" presId="urn:microsoft.com/office/officeart/2005/8/layout/radial1"/>
    <dgm:cxn modelId="{20C00B67-0105-48FF-86A4-D0FBA1DD7D8B}" srcId="{93BAEA19-B4EB-4452-8273-80854A0D3755}" destId="{CAFE5AD2-B009-49D8-B332-1388B5148C67}" srcOrd="5" destOrd="0" parTransId="{8F73A25E-2B9E-4C8D-A7D5-C82EF8C43D54}" sibTransId="{680688B4-2D9C-4411-AEBC-96825B7B13C0}"/>
    <dgm:cxn modelId="{8E467337-4FCD-4248-948F-880B50863384}" type="presOf" srcId="{7840A756-FC13-4356-8EF1-D5BC2D191595}" destId="{5B4164BF-46E8-4FDB-B189-A4F8F9AD0631}" srcOrd="0" destOrd="0" presId="urn:microsoft.com/office/officeart/2005/8/layout/radial1"/>
    <dgm:cxn modelId="{EC85DA45-5139-44DE-84AC-5F57475490FC}" type="presOf" srcId="{CAFE5AD2-B009-49D8-B332-1388B5148C67}" destId="{64493F2A-0B58-4CED-B098-C9D3D474D089}" srcOrd="0" destOrd="0" presId="urn:microsoft.com/office/officeart/2005/8/layout/radial1"/>
    <dgm:cxn modelId="{E9FE4D38-2F9C-4E85-95B3-2399B063FC5A}" type="presOf" srcId="{84B9C9CA-A330-44C3-B855-41923370BD64}" destId="{6FCCD9F3-54F5-4842-B5B1-F62514E9A997}" srcOrd="0" destOrd="0" presId="urn:microsoft.com/office/officeart/2005/8/layout/radial1"/>
    <dgm:cxn modelId="{A70FF668-1079-4403-9D0E-EB03E859EF47}" type="presOf" srcId="{84B9C9CA-A330-44C3-B855-41923370BD64}" destId="{2F2AF8B7-BACC-4CBE-8D91-9A6463B57FF1}" srcOrd="1" destOrd="0" presId="urn:microsoft.com/office/officeart/2005/8/layout/radial1"/>
    <dgm:cxn modelId="{E3E96C81-93B2-4433-AB61-AD6B183CF40B}" type="presOf" srcId="{2362E7AB-34CC-4C06-A268-5A1F832E45AF}" destId="{882B3F5C-FB51-4D20-A8A2-53B658B9DE85}" srcOrd="1" destOrd="0" presId="urn:microsoft.com/office/officeart/2005/8/layout/radial1"/>
    <dgm:cxn modelId="{88EE5733-8BA0-4C0A-BA3E-D48A8F51AA43}" type="presOf" srcId="{D329FEE0-9195-4999-8501-142169069D42}" destId="{0544FDB8-D587-4950-B66B-6EE900DE9B1F}" srcOrd="0" destOrd="0" presId="urn:microsoft.com/office/officeart/2005/8/layout/radial1"/>
    <dgm:cxn modelId="{1B423076-C6CA-41A1-9CA0-A41059590B28}" type="presOf" srcId="{2362E7AB-34CC-4C06-A268-5A1F832E45AF}" destId="{7FD22F17-B6D5-4497-A880-EAFD2EDBE10D}" srcOrd="0" destOrd="0" presId="urn:microsoft.com/office/officeart/2005/8/layout/radial1"/>
    <dgm:cxn modelId="{FC322673-9361-4692-9D4C-75F90C52E473}" srcId="{93BAEA19-B4EB-4452-8273-80854A0D3755}" destId="{075C1B51-5926-4F38-ACC2-F61E397F28DF}" srcOrd="3" destOrd="0" parTransId="{84B9C9CA-A330-44C3-B855-41923370BD64}" sibTransId="{3E8864C2-1401-40F2-8283-5DE3CC20C419}"/>
    <dgm:cxn modelId="{B54E92DF-4F78-42CB-AD97-6E1D1DFCD210}" srcId="{93BAEA19-B4EB-4452-8273-80854A0D3755}" destId="{B5503CF0-864B-4866-8AA6-B8B6E9AED26A}" srcOrd="1" destOrd="0" parTransId="{10850E4E-FB1D-4BA5-888A-E572AF4456E8}" sibTransId="{9C439F77-053F-4B03-9C31-A1337FE00443}"/>
    <dgm:cxn modelId="{56483298-A0D7-4C57-931B-EFBA266FB922}" type="presOf" srcId="{B5503CF0-864B-4866-8AA6-B8B6E9AED26A}" destId="{1A5F0527-5010-4E14-8AF6-40D8D9B78FC9}" srcOrd="0" destOrd="0" presId="urn:microsoft.com/office/officeart/2005/8/layout/radial1"/>
    <dgm:cxn modelId="{50AD639B-7D5E-4368-83BD-7FD754908943}" type="presOf" srcId="{A95448FE-890F-4CB3-93F1-48FA10717304}" destId="{DC5B3382-3272-465E-95EA-5D997F91813E}" srcOrd="1" destOrd="0" presId="urn:microsoft.com/office/officeart/2005/8/layout/radial1"/>
    <dgm:cxn modelId="{A7453FA7-D9C2-4290-BCCC-59E40F6AE354}" srcId="{93BAEA19-B4EB-4452-8273-80854A0D3755}" destId="{7840A756-FC13-4356-8EF1-D5BC2D191595}" srcOrd="4" destOrd="0" parTransId="{2362E7AB-34CC-4C06-A268-5A1F832E45AF}" sibTransId="{39E9E474-45CF-43B7-B384-2D461C4BC32F}"/>
    <dgm:cxn modelId="{CFE32772-BEFE-45C2-8216-FCC6B678A4C1}" srcId="{93BAEA19-B4EB-4452-8273-80854A0D3755}" destId="{8F6DD85D-980B-437B-A262-BB10EC5C9D0E}" srcOrd="2" destOrd="0" parTransId="{A95448FE-890F-4CB3-93F1-48FA10717304}" sibTransId="{08A55744-4D40-4FA4-B09C-0AA7B1DE7B92}"/>
    <dgm:cxn modelId="{F33B391F-E4B9-4334-A6FB-CA47B62221E9}" type="presOf" srcId="{075C1B51-5926-4F38-ACC2-F61E397F28DF}" destId="{7763262D-FA55-4BE1-AE05-B1DCE7ED308C}" srcOrd="0" destOrd="0" presId="urn:microsoft.com/office/officeart/2005/8/layout/radial1"/>
    <dgm:cxn modelId="{90DC2E9C-2C8D-4882-999C-6FAF1F5FFD88}" type="presOf" srcId="{A95448FE-890F-4CB3-93F1-48FA10717304}" destId="{7C6DE825-45EC-4DEC-9880-3A6673E03371}" srcOrd="0" destOrd="0" presId="urn:microsoft.com/office/officeart/2005/8/layout/radial1"/>
    <dgm:cxn modelId="{34C7E6C7-5C4B-4157-A057-EA3F2C3A896A}" type="presOf" srcId="{8F73A25E-2B9E-4C8D-A7D5-C82EF8C43D54}" destId="{F606870A-D41E-4947-8DF9-013E1CA5F6ED}" srcOrd="1" destOrd="0" presId="urn:microsoft.com/office/officeart/2005/8/layout/radial1"/>
    <dgm:cxn modelId="{55DEFC7F-F1D4-4013-923D-43419EE3E434}" type="presParOf" srcId="{0544FDB8-D587-4950-B66B-6EE900DE9B1F}" destId="{3DC22C0C-057B-4AB0-9F5E-BA1807F3E832}" srcOrd="0" destOrd="0" presId="urn:microsoft.com/office/officeart/2005/8/layout/radial1"/>
    <dgm:cxn modelId="{57785009-95F7-4589-A808-FD9F09A5AC1E}" type="presParOf" srcId="{0544FDB8-D587-4950-B66B-6EE900DE9B1F}" destId="{46DAE211-B75C-4CFF-AA30-DEEF9EBF4237}" srcOrd="1" destOrd="0" presId="urn:microsoft.com/office/officeart/2005/8/layout/radial1"/>
    <dgm:cxn modelId="{D949E210-BF71-4F5D-B6E5-278289A439A0}" type="presParOf" srcId="{46DAE211-B75C-4CFF-AA30-DEEF9EBF4237}" destId="{F939DD95-348A-41BD-BE51-BACE2686461E}" srcOrd="0" destOrd="0" presId="urn:microsoft.com/office/officeart/2005/8/layout/radial1"/>
    <dgm:cxn modelId="{E7A9519C-8D3B-4075-ABEE-A6B965840240}" type="presParOf" srcId="{0544FDB8-D587-4950-B66B-6EE900DE9B1F}" destId="{0E9CEE61-FCDC-4A53-9356-3A063EFDEB35}" srcOrd="2" destOrd="0" presId="urn:microsoft.com/office/officeart/2005/8/layout/radial1"/>
    <dgm:cxn modelId="{B000C0B8-28FD-4651-88D4-D1C34329FCFE}" type="presParOf" srcId="{0544FDB8-D587-4950-B66B-6EE900DE9B1F}" destId="{E5D30797-8F5D-4C5B-974D-53A2EA0AF545}" srcOrd="3" destOrd="0" presId="urn:microsoft.com/office/officeart/2005/8/layout/radial1"/>
    <dgm:cxn modelId="{2E8F4042-D9F8-419D-8A60-9E7CD2BA86A7}" type="presParOf" srcId="{E5D30797-8F5D-4C5B-974D-53A2EA0AF545}" destId="{F5443664-E85E-41CA-82AB-B5036465902A}" srcOrd="0" destOrd="0" presId="urn:microsoft.com/office/officeart/2005/8/layout/radial1"/>
    <dgm:cxn modelId="{3033822C-259F-44BA-A0FE-F484B9D17BCD}" type="presParOf" srcId="{0544FDB8-D587-4950-B66B-6EE900DE9B1F}" destId="{1A5F0527-5010-4E14-8AF6-40D8D9B78FC9}" srcOrd="4" destOrd="0" presId="urn:microsoft.com/office/officeart/2005/8/layout/radial1"/>
    <dgm:cxn modelId="{510369EC-03AD-496D-9E5E-028AAABE0382}" type="presParOf" srcId="{0544FDB8-D587-4950-B66B-6EE900DE9B1F}" destId="{7C6DE825-45EC-4DEC-9880-3A6673E03371}" srcOrd="5" destOrd="0" presId="urn:microsoft.com/office/officeart/2005/8/layout/radial1"/>
    <dgm:cxn modelId="{E6C31FD3-2846-4300-8303-ED44E5823FE9}" type="presParOf" srcId="{7C6DE825-45EC-4DEC-9880-3A6673E03371}" destId="{DC5B3382-3272-465E-95EA-5D997F91813E}" srcOrd="0" destOrd="0" presId="urn:microsoft.com/office/officeart/2005/8/layout/radial1"/>
    <dgm:cxn modelId="{25D0E9A4-308E-4336-A5DD-20F98CEF383D}" type="presParOf" srcId="{0544FDB8-D587-4950-B66B-6EE900DE9B1F}" destId="{43113227-0A5F-4BA2-99B6-D655E9DDA334}" srcOrd="6" destOrd="0" presId="urn:microsoft.com/office/officeart/2005/8/layout/radial1"/>
    <dgm:cxn modelId="{785D8EF2-AD0E-4087-902F-68359F48CA8F}" type="presParOf" srcId="{0544FDB8-D587-4950-B66B-6EE900DE9B1F}" destId="{6FCCD9F3-54F5-4842-B5B1-F62514E9A997}" srcOrd="7" destOrd="0" presId="urn:microsoft.com/office/officeart/2005/8/layout/radial1"/>
    <dgm:cxn modelId="{5C4DB157-ADB8-4FC4-A2F7-AE861AF0A5FF}" type="presParOf" srcId="{6FCCD9F3-54F5-4842-B5B1-F62514E9A997}" destId="{2F2AF8B7-BACC-4CBE-8D91-9A6463B57FF1}" srcOrd="0" destOrd="0" presId="urn:microsoft.com/office/officeart/2005/8/layout/radial1"/>
    <dgm:cxn modelId="{D7404A34-BE78-46D9-9016-83C0CAA04EF4}" type="presParOf" srcId="{0544FDB8-D587-4950-B66B-6EE900DE9B1F}" destId="{7763262D-FA55-4BE1-AE05-B1DCE7ED308C}" srcOrd="8" destOrd="0" presId="urn:microsoft.com/office/officeart/2005/8/layout/radial1"/>
    <dgm:cxn modelId="{51433022-9E76-461D-9BF7-C3E07F4C73F0}" type="presParOf" srcId="{0544FDB8-D587-4950-B66B-6EE900DE9B1F}" destId="{7FD22F17-B6D5-4497-A880-EAFD2EDBE10D}" srcOrd="9" destOrd="0" presId="urn:microsoft.com/office/officeart/2005/8/layout/radial1"/>
    <dgm:cxn modelId="{CAF8BE41-BD65-4CB9-839C-10CAE9672C7E}" type="presParOf" srcId="{7FD22F17-B6D5-4497-A880-EAFD2EDBE10D}" destId="{882B3F5C-FB51-4D20-A8A2-53B658B9DE85}" srcOrd="0" destOrd="0" presId="urn:microsoft.com/office/officeart/2005/8/layout/radial1"/>
    <dgm:cxn modelId="{EC9F7242-E118-437C-B264-CA1576AA0F81}" type="presParOf" srcId="{0544FDB8-D587-4950-B66B-6EE900DE9B1F}" destId="{5B4164BF-46E8-4FDB-B189-A4F8F9AD0631}" srcOrd="10" destOrd="0" presId="urn:microsoft.com/office/officeart/2005/8/layout/radial1"/>
    <dgm:cxn modelId="{633AB196-3372-46D5-B050-F8135C66EC3C}" type="presParOf" srcId="{0544FDB8-D587-4950-B66B-6EE900DE9B1F}" destId="{0F8F760F-719D-4893-B6A0-D6CCF04B0857}" srcOrd="11" destOrd="0" presId="urn:microsoft.com/office/officeart/2005/8/layout/radial1"/>
    <dgm:cxn modelId="{6C837DBD-B848-423C-9C6B-E43E8FAD0FD4}" type="presParOf" srcId="{0F8F760F-719D-4893-B6A0-D6CCF04B0857}" destId="{F606870A-D41E-4947-8DF9-013E1CA5F6ED}" srcOrd="0" destOrd="0" presId="urn:microsoft.com/office/officeart/2005/8/layout/radial1"/>
    <dgm:cxn modelId="{E0B1AF6E-4D7C-4D73-857E-063E4BDE7D3D}" type="presParOf" srcId="{0544FDB8-D587-4950-B66B-6EE900DE9B1F}" destId="{64493F2A-0B58-4CED-B098-C9D3D474D089}" srcOrd="12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C22C0C-057B-4AB0-9F5E-BA1807F3E832}">
      <dsp:nvSpPr>
        <dsp:cNvPr id="0" name=""/>
        <dsp:cNvSpPr/>
      </dsp:nvSpPr>
      <dsp:spPr>
        <a:xfrm>
          <a:off x="4213555" y="1610821"/>
          <a:ext cx="2515495" cy="2518876"/>
        </a:xfrm>
        <a:prstGeom prst="ellipse">
          <a:avLst/>
        </a:pr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800" b="1" i="1" kern="1200" dirty="0" smtClean="0">
              <a:solidFill>
                <a:schemeClr val="tx1"/>
              </a:solidFill>
            </a:rPr>
            <a:t>Munkaköri alkalmasság elbírálása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800" b="1" i="1" kern="1200" dirty="0" smtClean="0">
              <a:solidFill>
                <a:schemeClr val="tx1"/>
              </a:solidFill>
            </a:rPr>
            <a:t>Egyéni elbírálás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800" b="1" i="1" kern="1200" dirty="0" smtClean="0">
              <a:solidFill>
                <a:schemeClr val="tx1"/>
              </a:solidFill>
            </a:rPr>
            <a:t>Foglalkoztatás</a:t>
          </a:r>
          <a:endParaRPr lang="hu-HU" sz="1800" b="1" i="1" kern="1200" dirty="0">
            <a:solidFill>
              <a:schemeClr val="tx1"/>
            </a:solidFill>
          </a:endParaRPr>
        </a:p>
      </dsp:txBody>
      <dsp:txXfrm>
        <a:off x="4581941" y="1979702"/>
        <a:ext cx="1778723" cy="1781114"/>
      </dsp:txXfrm>
    </dsp:sp>
    <dsp:sp modelId="{46DAE211-B75C-4CFF-AA30-DEEF9EBF4237}">
      <dsp:nvSpPr>
        <dsp:cNvPr id="0" name=""/>
        <dsp:cNvSpPr/>
      </dsp:nvSpPr>
      <dsp:spPr>
        <a:xfrm rot="16143156">
          <a:off x="5168264" y="1320108"/>
          <a:ext cx="555249" cy="26597"/>
        </a:xfrm>
        <a:custGeom>
          <a:avLst/>
          <a:gdLst/>
          <a:ahLst/>
          <a:cxnLst/>
          <a:rect l="0" t="0" r="0" b="0"/>
          <a:pathLst>
            <a:path>
              <a:moveTo>
                <a:pt x="0" y="13298"/>
              </a:moveTo>
              <a:lnTo>
                <a:pt x="555249" y="1329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u-HU" sz="500" kern="1200">
            <a:solidFill>
              <a:schemeClr val="tx1"/>
            </a:solidFill>
          </a:endParaRPr>
        </a:p>
      </dsp:txBody>
      <dsp:txXfrm rot="10800000">
        <a:off x="5432007" y="1319526"/>
        <a:ext cx="27762" cy="27762"/>
      </dsp:txXfrm>
    </dsp:sp>
    <dsp:sp modelId="{0E9CEE61-FCDC-4A53-9356-3A063EFDEB35}">
      <dsp:nvSpPr>
        <dsp:cNvPr id="0" name=""/>
        <dsp:cNvSpPr/>
      </dsp:nvSpPr>
      <dsp:spPr>
        <a:xfrm>
          <a:off x="4185320" y="431192"/>
          <a:ext cx="2501627" cy="624630"/>
        </a:xfrm>
        <a:prstGeom prst="flowChartProcess">
          <a:avLst/>
        </a:prstGeom>
        <a:solidFill>
          <a:srgbClr val="DEB6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600" kern="1200" dirty="0" smtClean="0">
              <a:solidFill>
                <a:schemeClr val="tx1"/>
              </a:solidFill>
            </a:rPr>
            <a:t>Munkahelyi kockázatértékelés</a:t>
          </a:r>
          <a:endParaRPr lang="hu-HU" sz="1600" kern="1200" dirty="0">
            <a:solidFill>
              <a:schemeClr val="tx1"/>
            </a:solidFill>
          </a:endParaRPr>
        </a:p>
      </dsp:txBody>
      <dsp:txXfrm>
        <a:off x="4185320" y="431192"/>
        <a:ext cx="2501627" cy="624630"/>
      </dsp:txXfrm>
    </dsp:sp>
    <dsp:sp modelId="{E5D30797-8F5D-4C5B-974D-53A2EA0AF545}">
      <dsp:nvSpPr>
        <dsp:cNvPr id="0" name=""/>
        <dsp:cNvSpPr/>
      </dsp:nvSpPr>
      <dsp:spPr>
        <a:xfrm rot="20597364">
          <a:off x="6652993" y="2338149"/>
          <a:ext cx="1092874" cy="26597"/>
        </a:xfrm>
        <a:custGeom>
          <a:avLst/>
          <a:gdLst/>
          <a:ahLst/>
          <a:cxnLst/>
          <a:rect l="0" t="0" r="0" b="0"/>
          <a:pathLst>
            <a:path>
              <a:moveTo>
                <a:pt x="0" y="13298"/>
              </a:moveTo>
              <a:lnTo>
                <a:pt x="1092874" y="1329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u-HU" sz="500" kern="1200">
            <a:solidFill>
              <a:schemeClr val="tx1"/>
            </a:solidFill>
          </a:endParaRPr>
        </a:p>
      </dsp:txBody>
      <dsp:txXfrm>
        <a:off x="7172108" y="2324126"/>
        <a:ext cx="54643" cy="54643"/>
      </dsp:txXfrm>
    </dsp:sp>
    <dsp:sp modelId="{1A5F0527-5010-4E14-8AF6-40D8D9B78FC9}">
      <dsp:nvSpPr>
        <dsp:cNvPr id="0" name=""/>
        <dsp:cNvSpPr/>
      </dsp:nvSpPr>
      <dsp:spPr>
        <a:xfrm>
          <a:off x="6964311" y="1457008"/>
          <a:ext cx="3709986" cy="816255"/>
        </a:xfrm>
        <a:prstGeom prst="rect">
          <a:avLst/>
        </a:prstGeom>
        <a:solidFill>
          <a:srgbClr val="E5C5F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600" kern="1200" dirty="0" smtClean="0">
              <a:solidFill>
                <a:schemeClr val="tx1"/>
              </a:solidFill>
            </a:rPr>
            <a:t>Munkakör  feltételei, elvárásai, szükséges képességek. Kizáró/korlátozó tényezők.</a:t>
          </a:r>
          <a:endParaRPr lang="hu-HU" sz="1600" kern="1200" dirty="0">
            <a:solidFill>
              <a:schemeClr val="tx1"/>
            </a:solidFill>
          </a:endParaRPr>
        </a:p>
      </dsp:txBody>
      <dsp:txXfrm>
        <a:off x="6964311" y="1457008"/>
        <a:ext cx="3709986" cy="816255"/>
      </dsp:txXfrm>
    </dsp:sp>
    <dsp:sp modelId="{7C6DE825-45EC-4DEC-9880-3A6673E03371}">
      <dsp:nvSpPr>
        <dsp:cNvPr id="0" name=""/>
        <dsp:cNvSpPr/>
      </dsp:nvSpPr>
      <dsp:spPr>
        <a:xfrm rot="1546146">
          <a:off x="6576016" y="3527369"/>
          <a:ext cx="568008" cy="26597"/>
        </a:xfrm>
        <a:custGeom>
          <a:avLst/>
          <a:gdLst/>
          <a:ahLst/>
          <a:cxnLst/>
          <a:rect l="0" t="0" r="0" b="0"/>
          <a:pathLst>
            <a:path>
              <a:moveTo>
                <a:pt x="0" y="13298"/>
              </a:moveTo>
              <a:lnTo>
                <a:pt x="568008" y="1329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u-HU" sz="500" kern="1200">
            <a:solidFill>
              <a:schemeClr val="tx1"/>
            </a:solidFill>
          </a:endParaRPr>
        </a:p>
      </dsp:txBody>
      <dsp:txXfrm>
        <a:off x="6845820" y="3526467"/>
        <a:ext cx="28400" cy="28400"/>
      </dsp:txXfrm>
    </dsp:sp>
    <dsp:sp modelId="{43113227-0A5F-4BA2-99B6-D655E9DDA334}">
      <dsp:nvSpPr>
        <dsp:cNvPr id="0" name=""/>
        <dsp:cNvSpPr/>
      </dsp:nvSpPr>
      <dsp:spPr>
        <a:xfrm>
          <a:off x="6930139" y="3488836"/>
          <a:ext cx="1633491" cy="959937"/>
        </a:xfrm>
        <a:prstGeom prst="rect">
          <a:avLst/>
        </a:prstGeom>
        <a:solidFill>
          <a:srgbClr val="9CFAE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600" kern="1200" dirty="0" smtClean="0">
              <a:solidFill>
                <a:schemeClr val="tx1"/>
              </a:solidFill>
            </a:rPr>
            <a:t>Munkavállaló képességei</a:t>
          </a:r>
          <a:endParaRPr lang="hu-HU" sz="1600" kern="1200" dirty="0">
            <a:solidFill>
              <a:schemeClr val="tx1"/>
            </a:solidFill>
          </a:endParaRPr>
        </a:p>
      </dsp:txBody>
      <dsp:txXfrm>
        <a:off x="6930139" y="3488836"/>
        <a:ext cx="1633491" cy="959937"/>
      </dsp:txXfrm>
    </dsp:sp>
    <dsp:sp modelId="{6FCCD9F3-54F5-4842-B5B1-F62514E9A997}">
      <dsp:nvSpPr>
        <dsp:cNvPr id="0" name=""/>
        <dsp:cNvSpPr/>
      </dsp:nvSpPr>
      <dsp:spPr>
        <a:xfrm rot="5325840">
          <a:off x="5298972" y="4319954"/>
          <a:ext cx="407791" cy="26597"/>
        </a:xfrm>
        <a:custGeom>
          <a:avLst/>
          <a:gdLst/>
          <a:ahLst/>
          <a:cxnLst/>
          <a:rect l="0" t="0" r="0" b="0"/>
          <a:pathLst>
            <a:path>
              <a:moveTo>
                <a:pt x="0" y="13298"/>
              </a:moveTo>
              <a:lnTo>
                <a:pt x="407791" y="1329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u-HU" sz="500" kern="1200">
            <a:solidFill>
              <a:schemeClr val="tx1"/>
            </a:solidFill>
          </a:endParaRPr>
        </a:p>
      </dsp:txBody>
      <dsp:txXfrm>
        <a:off x="5492673" y="4323057"/>
        <a:ext cx="20389" cy="20389"/>
      </dsp:txXfrm>
    </dsp:sp>
    <dsp:sp modelId="{7763262D-FA55-4BE1-AE05-B1DCE7ED308C}">
      <dsp:nvSpPr>
        <dsp:cNvPr id="0" name=""/>
        <dsp:cNvSpPr/>
      </dsp:nvSpPr>
      <dsp:spPr>
        <a:xfrm>
          <a:off x="4701455" y="4537055"/>
          <a:ext cx="1633491" cy="1013695"/>
        </a:xfrm>
        <a:prstGeom prst="rect">
          <a:avLst/>
        </a:prstGeom>
        <a:solidFill>
          <a:srgbClr val="C0FCE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600" kern="1200" dirty="0" smtClean="0">
              <a:solidFill>
                <a:schemeClr val="tx1"/>
              </a:solidFill>
            </a:rPr>
            <a:t>Munkavállaló egészségi állapota</a:t>
          </a:r>
          <a:endParaRPr lang="hu-HU" sz="1600" kern="1200" dirty="0">
            <a:solidFill>
              <a:schemeClr val="tx1"/>
            </a:solidFill>
          </a:endParaRPr>
        </a:p>
      </dsp:txBody>
      <dsp:txXfrm>
        <a:off x="4701455" y="4537055"/>
        <a:ext cx="1633491" cy="1013695"/>
      </dsp:txXfrm>
    </dsp:sp>
    <dsp:sp modelId="{7FD22F17-B6D5-4497-A880-EAFD2EDBE10D}">
      <dsp:nvSpPr>
        <dsp:cNvPr id="0" name=""/>
        <dsp:cNvSpPr/>
      </dsp:nvSpPr>
      <dsp:spPr>
        <a:xfrm rot="9538884">
          <a:off x="3344399" y="3484877"/>
          <a:ext cx="985421" cy="26597"/>
        </a:xfrm>
        <a:custGeom>
          <a:avLst/>
          <a:gdLst/>
          <a:ahLst/>
          <a:cxnLst/>
          <a:rect l="0" t="0" r="0" b="0"/>
          <a:pathLst>
            <a:path>
              <a:moveTo>
                <a:pt x="0" y="13298"/>
              </a:moveTo>
              <a:lnTo>
                <a:pt x="985421" y="1329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u-HU" sz="500" kern="1200">
            <a:solidFill>
              <a:schemeClr val="tx1"/>
            </a:solidFill>
          </a:endParaRPr>
        </a:p>
      </dsp:txBody>
      <dsp:txXfrm rot="10800000">
        <a:off x="3812475" y="3473540"/>
        <a:ext cx="49271" cy="49271"/>
      </dsp:txXfrm>
    </dsp:sp>
    <dsp:sp modelId="{5B4164BF-46E8-4FDB-B189-A4F8F9AD0631}">
      <dsp:nvSpPr>
        <dsp:cNvPr id="0" name=""/>
        <dsp:cNvSpPr/>
      </dsp:nvSpPr>
      <dsp:spPr>
        <a:xfrm>
          <a:off x="503423" y="3538261"/>
          <a:ext cx="3485479" cy="1142431"/>
        </a:xfrm>
        <a:prstGeom prst="rect">
          <a:avLst/>
        </a:prstGeom>
        <a:solidFill>
          <a:srgbClr val="71F7D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600" kern="1200" dirty="0" smtClean="0">
              <a:solidFill>
                <a:schemeClr val="tx1"/>
              </a:solidFill>
            </a:rPr>
            <a:t>Munkavállaló sajátos igényei (munkaközti szünet, mosdó használat, étkezési lehetőség, akadálymentesítés).</a:t>
          </a:r>
          <a:endParaRPr lang="hu-HU" sz="1600" kern="1200" dirty="0">
            <a:solidFill>
              <a:schemeClr val="tx1"/>
            </a:solidFill>
          </a:endParaRPr>
        </a:p>
      </dsp:txBody>
      <dsp:txXfrm>
        <a:off x="503423" y="3538261"/>
        <a:ext cx="3485479" cy="1142431"/>
      </dsp:txXfrm>
    </dsp:sp>
    <dsp:sp modelId="{0F8F760F-719D-4893-B6A0-D6CCF04B0857}">
      <dsp:nvSpPr>
        <dsp:cNvPr id="0" name=""/>
        <dsp:cNvSpPr/>
      </dsp:nvSpPr>
      <dsp:spPr>
        <a:xfrm rot="11696328">
          <a:off x="3564503" y="2442045"/>
          <a:ext cx="703339" cy="26597"/>
        </a:xfrm>
        <a:custGeom>
          <a:avLst/>
          <a:gdLst/>
          <a:ahLst/>
          <a:cxnLst/>
          <a:rect l="0" t="0" r="0" b="0"/>
          <a:pathLst>
            <a:path>
              <a:moveTo>
                <a:pt x="0" y="13298"/>
              </a:moveTo>
              <a:lnTo>
                <a:pt x="703339" y="1329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u-HU" sz="500" kern="1200">
            <a:solidFill>
              <a:schemeClr val="tx1"/>
            </a:solidFill>
          </a:endParaRPr>
        </a:p>
      </dsp:txBody>
      <dsp:txXfrm rot="10800000">
        <a:off x="3898589" y="2437760"/>
        <a:ext cx="35166" cy="35166"/>
      </dsp:txXfrm>
    </dsp:sp>
    <dsp:sp modelId="{64493F2A-0B58-4CED-B098-C9D3D474D089}">
      <dsp:nvSpPr>
        <dsp:cNvPr id="0" name=""/>
        <dsp:cNvSpPr/>
      </dsp:nvSpPr>
      <dsp:spPr>
        <a:xfrm>
          <a:off x="415339" y="1154108"/>
          <a:ext cx="3369876" cy="1633491"/>
        </a:xfrm>
        <a:prstGeom prst="rect">
          <a:avLst/>
        </a:prstGeom>
        <a:solidFill>
          <a:srgbClr val="CE93E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600" b="0" kern="1200" dirty="0" smtClean="0">
              <a:solidFill>
                <a:schemeClr val="tx1"/>
              </a:solidFill>
            </a:rPr>
            <a:t>Munkakör, munkakörnyezet szükség szerinti adaptálása (anyagmozgató gépek, műszaki megoldások, munkaszervezés).</a:t>
          </a:r>
          <a:endParaRPr lang="hu-HU" sz="1600" b="0" kern="1200" dirty="0">
            <a:solidFill>
              <a:schemeClr val="tx1"/>
            </a:solidFill>
          </a:endParaRPr>
        </a:p>
      </dsp:txBody>
      <dsp:txXfrm>
        <a:off x="415339" y="1154108"/>
        <a:ext cx="3369876" cy="163349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10CC5A-E1D0-4DF4-A30F-99299F92C7DC}" type="datetimeFigureOut">
              <a:rPr lang="hu-HU" smtClean="0"/>
              <a:t>2024. 12. 13.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5F63F2-3891-49F4-91CD-604B3854578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673763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Kattintson ide az alcím mintájának szerkesztéséhez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6CB29-8FC5-4FC6-BE94-8D4478C5544A}" type="datetime1">
              <a:rPr lang="hu-HU" smtClean="0"/>
              <a:t>2024. 12. 13.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Foglalkozás-egészségügyi Fórum, 2024.09.18.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C05B-3F08-4D98-A75C-F9F266DBAA3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69695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BA501-B91A-473C-9E58-1E1187C1E278}" type="datetime1">
              <a:rPr lang="hu-HU" smtClean="0"/>
              <a:t>2024. 12. 13.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Foglalkozás-egészségügyi Fórum, 2024.09.18.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C05B-3F08-4D98-A75C-F9F266DBAA3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859640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2" y="365125"/>
            <a:ext cx="7734300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470E-0226-4A45-8F90-C1C83BF30F26}" type="datetime1">
              <a:rPr lang="hu-HU" smtClean="0"/>
              <a:t>2024. 12. 13.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Foglalkozás-egészségügyi Fórum, 2024.09.18.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C05B-3F08-4D98-A75C-F9F266DBAA3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3703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198B6-760C-468C-88C2-5B300B07B413}" type="datetime1">
              <a:rPr lang="hu-HU" smtClean="0"/>
              <a:t>2024. 12. 13.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Foglalkozás-egészségügyi Fórum, 2024.09.18.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C05B-3F08-4D98-A75C-F9F266DBAA3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1097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1" y="170974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1" y="458946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AC87A-4204-4BF7-BBC1-A782C2AB9B7A}" type="datetime1">
              <a:rPr lang="hu-HU" smtClean="0"/>
              <a:t>2024. 12. 13.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Foglalkozás-egészségügyi Fórum, 2024.09.18.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C05B-3F08-4D98-A75C-F9F266DBAA3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83749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F89C2-B34A-4DF8-970F-B6FEDDF0EE98}" type="datetime1">
              <a:rPr lang="hu-HU" smtClean="0"/>
              <a:t>2024. 12. 13.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Foglalkozás-egészségügyi Fórum, 2024.09.18.</a:t>
            </a:r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C05B-3F08-4D98-A75C-F9F266DBAA3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33019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AE29D-06E9-4BCC-8952-DB4BB4A22E63}" type="datetime1">
              <a:rPr lang="hu-HU" smtClean="0"/>
              <a:t>2024. 12. 13.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Foglalkozás-egészségügyi Fórum, 2024.09.18.</a:t>
            </a:r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C05B-3F08-4D98-A75C-F9F266DBAA3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65121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2476A-0FAB-4BD9-A342-577938A9A0EB}" type="datetime1">
              <a:rPr lang="hu-HU" smtClean="0"/>
              <a:t>2024. 12. 13.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Foglalkozás-egészségügyi Fórum, 2024.09.18.</a:t>
            </a:r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C05B-3F08-4D98-A75C-F9F266DBAA3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35311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D743C-6672-4F58-BA8D-14A2BD63EA5E}" type="datetime1">
              <a:rPr lang="hu-HU" smtClean="0"/>
              <a:t>2024. 12. 13.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Foglalkozás-egészségügyi Fórum, 2024.09.18.</a:t>
            </a:r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C05B-3F08-4D98-A75C-F9F266DBAA3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60823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7724F-4C6B-4C33-8531-431CF074A10C}" type="datetime1">
              <a:rPr lang="hu-HU" smtClean="0"/>
              <a:t>2024. 12. 13.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Foglalkozás-egészségügyi Fórum, 2024.09.18.</a:t>
            </a:r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C05B-3F08-4D98-A75C-F9F266DBAA3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49165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4F49-3C5E-4C3E-B8F9-0C62D8D7A149}" type="datetime1">
              <a:rPr lang="hu-HU" smtClean="0"/>
              <a:t>2024. 12. 13.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Foglalkozás-egészségügyi Fórum, 2024.09.18.</a:t>
            </a:r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C05B-3F08-4D98-A75C-F9F266DBAA3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90579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4A66B7-3CB5-4CD2-85EB-CC0569966FE4}" type="datetime1">
              <a:rPr lang="hu-HU" smtClean="0"/>
              <a:t>2024. 12. 13.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hu-HU" smtClean="0"/>
              <a:t>Foglalkozás-egészségügyi Fórum, 2024.09.18.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76C05B-3F08-4D98-A75C-F9F266DBAA3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69408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drive.google.com/file/d/1twgvBPiz4rDM0yUsB4_iF_LXslb-omY7/view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drive.google.com/file/d/1twgvBPiz4rDM0yUsB4_iF_LXslb-omY7/view" TargetMode="External"/><Relationship Id="rId2" Type="http://schemas.openxmlformats.org/officeDocument/2006/relationships/hyperlink" Target="https://semmelweis.hu/nepegeszsegtan/files/2014/09/Kezikonyv-teljes-v%C3%A1ltozat.pdf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7"/>
            <a:ext cx="9144000" cy="2219353"/>
          </a:xfrm>
        </p:spPr>
        <p:txBody>
          <a:bodyPr>
            <a:normAutofit/>
          </a:bodyPr>
          <a:lstStyle/>
          <a:p>
            <a:r>
              <a:rPr lang="hu-HU" sz="4000" b="1" dirty="0" smtClean="0">
                <a:ln w="0"/>
                <a:effectLst>
                  <a:reflection blurRad="6350" stA="53000" endA="300" endPos="35500" dir="5400000" sy="-90000" algn="bl" rotWithShape="0"/>
                </a:effectLst>
              </a:rPr>
              <a:t>Munkára való </a:t>
            </a:r>
            <a:r>
              <a:rPr lang="hu-HU" sz="4000" b="1" dirty="0" err="1" smtClean="0">
                <a:ln w="0"/>
                <a:effectLst>
                  <a:reflection blurRad="6350" stA="53000" endA="300" endPos="35500" dir="5400000" sy="-90000" algn="bl" rotWithShape="0"/>
                </a:effectLst>
              </a:rPr>
              <a:t>alkalmasságot</a:t>
            </a:r>
            <a:r>
              <a:rPr lang="hu-HU" sz="4000" b="1" dirty="0" smtClean="0">
                <a:ln w="0"/>
                <a:effectLst>
                  <a:reflection blurRad="6350" stA="53000" endA="300" endPos="35500" dir="5400000" sy="-90000" algn="bl" rotWithShape="0"/>
                </a:effectLst>
              </a:rPr>
              <a:t> gyakran befolyásoló betegségek – az alkalmasság megítélésének szempontjai</a:t>
            </a:r>
            <a:endParaRPr lang="hu-HU" sz="4000" b="1" dirty="0">
              <a:ln w="0"/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3912526" y="4923131"/>
            <a:ext cx="4366953" cy="1069715"/>
          </a:xfrm>
        </p:spPr>
        <p:txBody>
          <a:bodyPr/>
          <a:lstStyle/>
          <a:p>
            <a:r>
              <a:rPr lang="hu-HU" dirty="0" smtClean="0"/>
              <a:t>Dr. Nagy Sarolta</a:t>
            </a:r>
          </a:p>
          <a:p>
            <a:r>
              <a:rPr lang="hu-HU" dirty="0" smtClean="0"/>
              <a:t>NNGYK MFF</a:t>
            </a:r>
            <a:endParaRPr lang="hu-HU" dirty="0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dirty="0" smtClean="0"/>
              <a:t>Foglalkozás-egészségügyi </a:t>
            </a:r>
            <a:r>
              <a:rPr lang="hu-HU" dirty="0" smtClean="0"/>
              <a:t>Ápolók Szakmai Napja, 2024.12.13.</a:t>
            </a:r>
            <a:endParaRPr lang="hu-HU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C05B-3F08-4D98-A75C-F9F266DBAA3E}" type="slidenum">
              <a:rPr lang="hu-HU" smtClean="0"/>
              <a:t>1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142985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64621" y="799766"/>
            <a:ext cx="11662757" cy="5616522"/>
          </a:xfrm>
        </p:spPr>
        <p:txBody>
          <a:bodyPr>
            <a:noAutofit/>
          </a:bodyPr>
          <a:lstStyle/>
          <a:p>
            <a:r>
              <a:rPr lang="hu-HU" sz="1800" dirty="0" smtClean="0"/>
              <a:t>A munkavállaló terhelhetősége, panaszai, kisérő betegségei.</a:t>
            </a:r>
          </a:p>
          <a:p>
            <a:r>
              <a:rPr lang="hu-HU" sz="1800" dirty="0" smtClean="0"/>
              <a:t>Kardiológiai szakorvosi vélemény.</a:t>
            </a:r>
          </a:p>
          <a:p>
            <a:r>
              <a:rPr lang="hu-HU" sz="1800" dirty="0" smtClean="0"/>
              <a:t>Alacsony/magas rizikójú beteg (kisérő betegségek, NYHA).</a:t>
            </a:r>
          </a:p>
          <a:p>
            <a:r>
              <a:rPr lang="hu-HU" sz="1800" dirty="0" smtClean="0"/>
              <a:t>A munkavállaló betegségbelátása, együttműködése, kezelést elfogadja-e.</a:t>
            </a:r>
          </a:p>
          <a:p>
            <a:r>
              <a:rPr lang="hu-HU" sz="1800" dirty="0" smtClean="0"/>
              <a:t>Magasvérnyomás (kezelt/kezeletlen) – nehéz fizika munka, fokozott baleseti veszély</a:t>
            </a:r>
          </a:p>
          <a:p>
            <a:r>
              <a:rPr lang="hu-HU" sz="1800" dirty="0" smtClean="0"/>
              <a:t>Pacemaker</a:t>
            </a:r>
          </a:p>
          <a:p>
            <a:pPr lvl="1"/>
            <a:r>
              <a:rPr lang="hu-HU" sz="1800" dirty="0" smtClean="0"/>
              <a:t>Fizikai, irodai munkát is végezhetnek a terhelhetőségüktől függően</a:t>
            </a:r>
          </a:p>
          <a:p>
            <a:pPr lvl="1"/>
            <a:r>
              <a:rPr lang="hu-HU" sz="1800" dirty="0" smtClean="0"/>
              <a:t>Nem befolyásolja a pm működését: Tv, </a:t>
            </a:r>
            <a:r>
              <a:rPr lang="hu-HU" sz="1800" dirty="0" err="1" smtClean="0"/>
              <a:t>szgép</a:t>
            </a:r>
            <a:r>
              <a:rPr lang="hu-HU" sz="1800" dirty="0" smtClean="0"/>
              <a:t>, porszívó, mosógép</a:t>
            </a:r>
          </a:p>
          <a:p>
            <a:pPr lvl="1"/>
            <a:r>
              <a:rPr lang="hu-HU" sz="1800" dirty="0" smtClean="0"/>
              <a:t>Kb. 80 cm-</a:t>
            </a:r>
            <a:r>
              <a:rPr lang="hu-HU" sz="1800" dirty="0" err="1" smtClean="0"/>
              <a:t>nél</a:t>
            </a:r>
            <a:r>
              <a:rPr lang="hu-HU" sz="1800" dirty="0" smtClean="0"/>
              <a:t> nagyobb távolságban nem befolyásolja: elektromos fúrógép, fűnyíró, hangszóró, elektromos melegítő</a:t>
            </a:r>
          </a:p>
          <a:p>
            <a:pPr lvl="1"/>
            <a:r>
              <a:rPr lang="hu-HU" sz="1800" dirty="0" smtClean="0"/>
              <a:t>Pm közelébe nem kerülhet: mobiltelefon, hajszárító, forrasztópáka, működő motor fölé nem hajolhat, MR-pm gyártócég utasítása szerint</a:t>
            </a:r>
            <a:endParaRPr lang="hu-HU" sz="1800" dirty="0"/>
          </a:p>
          <a:p>
            <a:pPr>
              <a:buFont typeface="Calibri" panose="020F0502020204030204" pitchFamily="34" charset="0"/>
              <a:buChar char="?"/>
            </a:pPr>
            <a:r>
              <a:rPr lang="hu-HU" sz="1800" dirty="0" smtClean="0"/>
              <a:t>Munkakörülmények </a:t>
            </a:r>
          </a:p>
          <a:p>
            <a:pPr>
              <a:buFont typeface="Calibri" panose="020F0502020204030204" pitchFamily="34" charset="0"/>
              <a:buChar char="?"/>
            </a:pPr>
            <a:r>
              <a:rPr lang="hu-HU" sz="1800" dirty="0" smtClean="0"/>
              <a:t>Műszak beosztás, váltott műszak, éjszakai műszak</a:t>
            </a:r>
          </a:p>
          <a:p>
            <a:pPr>
              <a:buFont typeface="Calibri" panose="020F0502020204030204" pitchFamily="34" charset="0"/>
              <a:buChar char="?"/>
            </a:pPr>
            <a:r>
              <a:rPr lang="hu-HU" sz="1800" dirty="0" smtClean="0"/>
              <a:t>Munkavégzés: fizikai munka, hőterhelés, fokozott balesti veszély, zaj, vibráció,  pszichés megterhelés, fokozott felelősség</a:t>
            </a:r>
          </a:p>
          <a:p>
            <a:pPr>
              <a:buFont typeface="Calibri" panose="020F0502020204030204" pitchFamily="34" charset="0"/>
              <a:buChar char="?"/>
            </a:pPr>
            <a:r>
              <a:rPr lang="hu-HU" sz="1800" dirty="0" smtClean="0"/>
              <a:t>Folyamatos a fizikai terhelés</a:t>
            </a:r>
          </a:p>
          <a:p>
            <a:pPr>
              <a:buFont typeface="Calibri" panose="020F0502020204030204" pitchFamily="34" charset="0"/>
              <a:buChar char="?"/>
            </a:pPr>
            <a:r>
              <a:rPr lang="hu-HU" sz="1800" dirty="0" smtClean="0"/>
              <a:t>Hideg/meleg párás környezetben </a:t>
            </a:r>
            <a:r>
              <a:rPr lang="hu-HU" sz="1800" dirty="0"/>
              <a:t>fizikai </a:t>
            </a:r>
            <a:r>
              <a:rPr lang="hu-HU" sz="1800" dirty="0" smtClean="0"/>
              <a:t>munkavégzés (24C felett, minden 1 fok 3.4-gyel emeli a pulzusszámot)</a:t>
            </a:r>
            <a:endParaRPr lang="hu-HU" sz="1800" dirty="0"/>
          </a:p>
          <a:p>
            <a:pPr>
              <a:buFont typeface="Calibri" panose="020F0502020204030204" pitchFamily="34" charset="0"/>
              <a:buChar char="?"/>
            </a:pPr>
            <a:endParaRPr lang="hu-HU" sz="1800" dirty="0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dirty="0"/>
              <a:t>Foglalkozás-egészségügyi Ápolók Szakmai Napja, 2024.12.13.</a:t>
            </a:r>
            <a:endParaRPr lang="hu-HU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C05B-3F08-4D98-A75C-F9F266DBAA3E}" type="slidenum">
              <a:rPr lang="hu-HU" smtClean="0"/>
              <a:t>10</a:t>
            </a:fld>
            <a:endParaRPr lang="hu-HU"/>
          </a:p>
        </p:txBody>
      </p:sp>
      <p:sp>
        <p:nvSpPr>
          <p:cNvPr id="6" name="Cím 1"/>
          <p:cNvSpPr>
            <a:spLocks noGrp="1"/>
          </p:cNvSpPr>
          <p:nvPr>
            <p:ph type="title"/>
          </p:nvPr>
        </p:nvSpPr>
        <p:spPr>
          <a:xfrm>
            <a:off x="838200" y="185738"/>
            <a:ext cx="10515600" cy="673962"/>
          </a:xfrm>
        </p:spPr>
        <p:txBody>
          <a:bodyPr>
            <a:normAutofit/>
          </a:bodyPr>
          <a:lstStyle/>
          <a:p>
            <a:pPr algn="ctr"/>
            <a:r>
              <a:rPr lang="hu-HU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Szív-érrendszeri </a:t>
            </a:r>
            <a:r>
              <a:rPr lang="hu-HU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megbetegedések</a:t>
            </a:r>
            <a:endParaRPr lang="hu-HU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48191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633046"/>
            <a:ext cx="10515600" cy="5697416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hu-HU" sz="1800" dirty="0" smtClean="0"/>
              <a:t>Csak DM miatt II. fokú munkaköri orvosi alkalmassági vizsgálat ritka, ha mégis: Nem oktatott beteg, vagy nincs betegségbelátása</a:t>
            </a:r>
          </a:p>
          <a:p>
            <a:pPr>
              <a:lnSpc>
                <a:spcPct val="100000"/>
              </a:lnSpc>
            </a:pPr>
            <a:r>
              <a:rPr lang="hu-HU" sz="1800" dirty="0" smtClean="0"/>
              <a:t>Fokozott baleseti veszéllyel járó munkakörök esetében a közúti járművezetőknél használt sémák segítenek:</a:t>
            </a:r>
          </a:p>
          <a:p>
            <a:pPr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hu-HU" sz="1800" dirty="0" smtClean="0"/>
              <a:t>Súlyos </a:t>
            </a:r>
            <a:r>
              <a:rPr lang="hu-HU" sz="1800" dirty="0" err="1" smtClean="0"/>
              <a:t>hipoglikémia</a:t>
            </a:r>
            <a:r>
              <a:rPr lang="hu-HU" sz="1800" dirty="0" smtClean="0"/>
              <a:t>, </a:t>
            </a:r>
            <a:r>
              <a:rPr lang="hu-HU" sz="1800" dirty="0"/>
              <a:t>ha az egyén külső segítségre szorul. Ha egy 12 hónapos időszakon belül a súlyos </a:t>
            </a:r>
            <a:r>
              <a:rPr lang="hu-HU" sz="1800" dirty="0" err="1"/>
              <a:t>hipoglikémia</a:t>
            </a:r>
            <a:r>
              <a:rPr lang="hu-HU" sz="1800" dirty="0"/>
              <a:t> megismétlődik, ismétlődő </a:t>
            </a:r>
            <a:r>
              <a:rPr lang="hu-HU" sz="1800" dirty="0" err="1"/>
              <a:t>hipoglikémia</a:t>
            </a:r>
            <a:r>
              <a:rPr lang="hu-HU" sz="1800" dirty="0"/>
              <a:t> fennállását kell megállapítani.	</a:t>
            </a:r>
          </a:p>
          <a:p>
            <a:pPr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hu-HU" sz="1800" dirty="0" smtClean="0"/>
              <a:t>Egészségi </a:t>
            </a:r>
            <a:r>
              <a:rPr lang="hu-HU" sz="1800" dirty="0"/>
              <a:t>alkalmatlanságot kell megállapítani azon kérelmező esetében, akinél ismétlődő súlyos </a:t>
            </a:r>
            <a:r>
              <a:rPr lang="hu-HU" sz="1800" dirty="0" err="1"/>
              <a:t>hipoglikémia</a:t>
            </a:r>
            <a:r>
              <a:rPr lang="hu-HU" sz="1800" dirty="0"/>
              <a:t> áll fenn.	</a:t>
            </a:r>
          </a:p>
          <a:p>
            <a:pPr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hu-HU" sz="1800" dirty="0" smtClean="0"/>
              <a:t>A </a:t>
            </a:r>
            <a:r>
              <a:rPr lang="hu-HU" sz="1800" dirty="0"/>
              <a:t>vizsgálatot megelőző 12 hónap folyamán nem fordult elő súlyos </a:t>
            </a:r>
            <a:r>
              <a:rPr lang="hu-HU" sz="1800" dirty="0" err="1"/>
              <a:t>hipoglikémia</a:t>
            </a:r>
            <a:r>
              <a:rPr lang="hu-HU" sz="1800" dirty="0"/>
              <a:t>,	</a:t>
            </a:r>
          </a:p>
          <a:p>
            <a:pPr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hu-HU" sz="1800" dirty="0" smtClean="0"/>
              <a:t>A mv </a:t>
            </a:r>
            <a:r>
              <a:rPr lang="hu-HU" sz="1800" dirty="0"/>
              <a:t>teljesen tisztában van a </a:t>
            </a:r>
            <a:r>
              <a:rPr lang="hu-HU" sz="1800" dirty="0" err="1"/>
              <a:t>hipoglikémia</a:t>
            </a:r>
            <a:r>
              <a:rPr lang="hu-HU" sz="1800" dirty="0"/>
              <a:t> bevezető tüneteivel</a:t>
            </a:r>
            <a:r>
              <a:rPr lang="hu-HU" sz="1800" dirty="0" smtClean="0"/>
              <a:t>, </a:t>
            </a:r>
            <a:r>
              <a:rPr lang="hu-HU" sz="1800" dirty="0"/>
              <a:t>a </a:t>
            </a:r>
            <a:r>
              <a:rPr lang="hu-HU" sz="1800" dirty="0" err="1"/>
              <a:t>hipoglikémia</a:t>
            </a:r>
            <a:r>
              <a:rPr lang="hu-HU" sz="1800" dirty="0"/>
              <a:t> kockázataival, és állapotát megfelelően kontrollálni tudja.		</a:t>
            </a:r>
          </a:p>
          <a:p>
            <a:pPr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hu-HU" sz="1800" dirty="0" smtClean="0"/>
              <a:t>Az </a:t>
            </a:r>
            <a:r>
              <a:rPr lang="hu-HU" sz="1800" dirty="0"/>
              <a:t>inzulinkezelésre szoruló kérelmező rendszeresen – legalább naponta kétszer vagy a vezetést közvetlenül megelőzően – végzett vércukorszint-méréssel megfelelően kontrollálja állapotát,	</a:t>
            </a:r>
          </a:p>
          <a:p>
            <a:pPr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hu-HU" sz="1800" dirty="0" smtClean="0"/>
              <a:t>A </a:t>
            </a:r>
            <a:r>
              <a:rPr lang="hu-HU" sz="1800" dirty="0"/>
              <a:t>cukorbetegséggel összefüggésben nem áll fenn egyéb kizáró szövődmény</a:t>
            </a:r>
            <a:r>
              <a:rPr lang="hu-HU" sz="1800" dirty="0" smtClean="0"/>
              <a:t>.</a:t>
            </a:r>
          </a:p>
          <a:p>
            <a:pPr>
              <a:lnSpc>
                <a:spcPct val="100000"/>
              </a:lnSpc>
              <a:buFont typeface="Courier New" panose="02070309020205020404" pitchFamily="49" charset="0"/>
              <a:buChar char="o"/>
            </a:pPr>
            <a:endParaRPr lang="hu-HU" sz="1800" dirty="0" smtClean="0"/>
          </a:p>
          <a:p>
            <a:pPr>
              <a:lnSpc>
                <a:spcPct val="100000"/>
              </a:lnSpc>
            </a:pPr>
            <a:r>
              <a:rPr lang="hu-HU" sz="1800" dirty="0"/>
              <a:t>Túlzottan nehéz fizikai, melegüzemi </a:t>
            </a:r>
            <a:r>
              <a:rPr lang="hu-HU" sz="1800" dirty="0" smtClean="0"/>
              <a:t>munka, vibráció </a:t>
            </a:r>
            <a:r>
              <a:rPr lang="hu-HU" sz="1800" dirty="0"/>
              <a:t>nem javasolt</a:t>
            </a:r>
          </a:p>
          <a:p>
            <a:pPr>
              <a:lnSpc>
                <a:spcPct val="100000"/>
              </a:lnSpc>
            </a:pPr>
            <a:r>
              <a:rPr lang="hu-HU" sz="1800" dirty="0"/>
              <a:t>Májkárosító, idegrendszert károsító anyagokkal való munka – egyéni elbírálás</a:t>
            </a:r>
          </a:p>
          <a:p>
            <a:pPr>
              <a:lnSpc>
                <a:spcPct val="100000"/>
              </a:lnSpc>
            </a:pPr>
            <a:endParaRPr lang="hu-HU" sz="1800" dirty="0"/>
          </a:p>
          <a:p>
            <a:pPr marL="0" indent="0">
              <a:lnSpc>
                <a:spcPct val="100000"/>
              </a:lnSpc>
              <a:buNone/>
            </a:pPr>
            <a:endParaRPr lang="hu-HU" sz="1800" dirty="0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dirty="0"/>
              <a:t>Foglalkozás-egészségügyi Ápolók Szakmai Napja, 2024.12.13.</a:t>
            </a:r>
            <a:endParaRPr lang="hu-HU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C05B-3F08-4D98-A75C-F9F266DBAA3E}" type="slidenum">
              <a:rPr lang="hu-HU" smtClean="0"/>
              <a:t>11</a:t>
            </a:fld>
            <a:endParaRPr lang="hu-HU"/>
          </a:p>
        </p:txBody>
      </p:sp>
      <p:sp>
        <p:nvSpPr>
          <p:cNvPr id="6" name="Cím 1"/>
          <p:cNvSpPr>
            <a:spLocks noGrp="1"/>
          </p:cNvSpPr>
          <p:nvPr>
            <p:ph type="title"/>
          </p:nvPr>
        </p:nvSpPr>
        <p:spPr>
          <a:xfrm>
            <a:off x="849923" y="112978"/>
            <a:ext cx="10515600" cy="574208"/>
          </a:xfrm>
        </p:spPr>
        <p:txBody>
          <a:bodyPr>
            <a:normAutofit/>
          </a:bodyPr>
          <a:lstStyle/>
          <a:p>
            <a:pPr algn="ctr"/>
            <a:r>
              <a:rPr lang="hu-HU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Diabetes Mellitus</a:t>
            </a:r>
            <a:endParaRPr lang="hu-HU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01200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10307" y="410308"/>
            <a:ext cx="11441723" cy="634218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1800" dirty="0" smtClean="0"/>
              <a:t>Irányelv: </a:t>
            </a:r>
            <a:r>
              <a:rPr lang="hu-HU" sz="1800" dirty="0" smtClean="0">
                <a:hlinkClick r:id="rId2"/>
              </a:rPr>
              <a:t>https</a:t>
            </a:r>
            <a:r>
              <a:rPr lang="hu-HU" sz="1800" dirty="0">
                <a:hlinkClick r:id="rId2"/>
              </a:rPr>
              <a:t>://drive.google.com/file/d/1twgvBPiz4rDM0yUsB4_iF_LXslb-omY7/view</a:t>
            </a:r>
            <a:r>
              <a:rPr lang="hu-HU" sz="1800" dirty="0"/>
              <a:t> </a:t>
            </a:r>
            <a:endParaRPr lang="hu-HU" sz="18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hu-HU" sz="18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1800" dirty="0" smtClean="0"/>
              <a:t>A </a:t>
            </a:r>
            <a:r>
              <a:rPr lang="hu-HU" sz="1800" dirty="0"/>
              <a:t>szokásos protokolltól eltérő </a:t>
            </a:r>
            <a:r>
              <a:rPr lang="hu-HU" sz="1800" b="1" i="1" dirty="0"/>
              <a:t>fényingerlés, hangingerlés, egyéb behatások okozta </a:t>
            </a:r>
            <a:r>
              <a:rPr lang="hu-HU" sz="1800" dirty="0"/>
              <a:t>átmeneti agyi </a:t>
            </a:r>
            <a:r>
              <a:rPr lang="hu-HU" sz="1800" b="1" i="1" dirty="0" smtClean="0"/>
              <a:t>működésváltozás vizsgálata</a:t>
            </a:r>
            <a:r>
              <a:rPr lang="hu-HU" sz="1800" dirty="0"/>
              <a:t>, ún. reflex-epilepsziák vizsgálata, munka- és gépjárművezetői alkalmasság </a:t>
            </a:r>
            <a:r>
              <a:rPr lang="hu-HU" sz="1800" dirty="0" smtClean="0"/>
              <a:t>és </a:t>
            </a:r>
            <a:r>
              <a:rPr lang="hu-HU" sz="1800" dirty="0" err="1" smtClean="0"/>
              <a:t>fotoszenzitivitás</a:t>
            </a:r>
            <a:r>
              <a:rPr lang="hu-HU" sz="1800" dirty="0" smtClean="0"/>
              <a:t> </a:t>
            </a:r>
            <a:r>
              <a:rPr lang="hu-HU" sz="1800" dirty="0"/>
              <a:t>megítélése esetén speciális EEG-eljárásokat lehet alkalmazni</a:t>
            </a:r>
            <a:r>
              <a:rPr lang="hu-HU" sz="1800" dirty="0" smtClean="0"/>
              <a:t>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1800" dirty="0" smtClean="0"/>
              <a:t>Neurológus szakorvosi vélemény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hu-HU" sz="18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1800" dirty="0" smtClean="0"/>
              <a:t>Elbírálási szempontjai: az epilepszia fennállásának </a:t>
            </a:r>
            <a:r>
              <a:rPr lang="hu-HU" sz="1800" dirty="0"/>
              <a:t>ideje, az epilepszia típusa, a rohamforma (eszméletvesztés, kontaktusképtelenség, görcsös </a:t>
            </a:r>
            <a:r>
              <a:rPr lang="hu-HU" sz="1800" dirty="0" err="1" smtClean="0"/>
              <a:t>állapot,inadekvát</a:t>
            </a:r>
            <a:r>
              <a:rPr lang="hu-HU" sz="1800" dirty="0" smtClean="0"/>
              <a:t> </a:t>
            </a:r>
            <a:r>
              <a:rPr lang="hu-HU" sz="1800" dirty="0"/>
              <a:t>magatartás, rohambevezető és roham utáni tünetek), napszaki eloszlás, sérülésveszély, rohamgyakoriság</a:t>
            </a:r>
            <a:r>
              <a:rPr lang="hu-HU" sz="1800" dirty="0" smtClean="0"/>
              <a:t>, gyógyszeres </a:t>
            </a:r>
            <a:r>
              <a:rPr lang="hu-HU" sz="1800" dirty="0"/>
              <a:t>kezelés, pszichés státusz (mentális elmaradás, egyéb kognitív tünetek, pszichiátriai </a:t>
            </a:r>
            <a:r>
              <a:rPr lang="hu-HU" sz="1800" dirty="0" err="1"/>
              <a:t>komorbiditás</a:t>
            </a:r>
            <a:r>
              <a:rPr lang="hu-HU" sz="1800" dirty="0" smtClean="0"/>
              <a:t>), releváns </a:t>
            </a:r>
            <a:r>
              <a:rPr lang="hu-HU" sz="1800" dirty="0"/>
              <a:t>vizsgálati leletek, egyéb betegségek, </a:t>
            </a:r>
            <a:r>
              <a:rPr lang="hu-HU" sz="1800" dirty="0" err="1" smtClean="0"/>
              <a:t>compliance</a:t>
            </a:r>
            <a:r>
              <a:rPr lang="hu-HU" sz="1800" dirty="0" smtClean="0"/>
              <a:t>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hu-HU" sz="18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1800" dirty="0" smtClean="0"/>
              <a:t>Alkalmasság megítélésének szempontjai:</a:t>
            </a:r>
            <a:endParaRPr lang="hu-HU" sz="1800" dirty="0"/>
          </a:p>
          <a:p>
            <a:pPr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hu-HU" sz="1800" dirty="0" smtClean="0"/>
              <a:t>Önmagára </a:t>
            </a:r>
            <a:r>
              <a:rPr lang="hu-HU" sz="1800" dirty="0"/>
              <a:t>vagy másokra veszélyeztető munkakör betöltésénél 1 éves megfigyelési idő szükséges.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hu-HU" sz="1800" dirty="0" smtClean="0"/>
              <a:t>Alkohol- </a:t>
            </a:r>
            <a:r>
              <a:rPr lang="hu-HU" sz="1800" dirty="0"/>
              <a:t>és gyógyszerfüggőségben szenvedő betegeknél az alkalmasság megítélése </a:t>
            </a:r>
            <a:r>
              <a:rPr lang="hu-HU" sz="1800" dirty="0" err="1"/>
              <a:t>addiktológus</a:t>
            </a:r>
            <a:r>
              <a:rPr lang="hu-HU" sz="1800" dirty="0"/>
              <a:t> feladata.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hu-HU" sz="1800" dirty="0" smtClean="0"/>
              <a:t>Belgyógyászati </a:t>
            </a:r>
            <a:r>
              <a:rPr lang="hu-HU" sz="1800" dirty="0"/>
              <a:t>betegséghez kapcsolódó alkalmi rohamok esetén belgyógyászati szakvizsgálat és </a:t>
            </a:r>
            <a:r>
              <a:rPr lang="hu-HU" sz="1800" dirty="0" smtClean="0"/>
              <a:t>véleményezés szükséges</a:t>
            </a:r>
            <a:r>
              <a:rPr lang="hu-HU" sz="1800" dirty="0"/>
              <a:t>.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hu-HU" sz="1800" dirty="0" smtClean="0"/>
              <a:t>Egyéb </a:t>
            </a:r>
            <a:r>
              <a:rPr lang="hu-HU" sz="1800" dirty="0"/>
              <a:t>alkalmi rohamok (pl. alvásmegvonást követő) esetén egyedi megítélés szükséges az ismétlődés </a:t>
            </a:r>
            <a:r>
              <a:rPr lang="hu-HU" sz="1800" dirty="0" smtClean="0"/>
              <a:t>lehetősége alapján</a:t>
            </a:r>
            <a:r>
              <a:rPr lang="hu-HU" sz="1800" dirty="0"/>
              <a:t>.</a:t>
            </a:r>
            <a:endParaRPr lang="hu-HU" sz="1800" dirty="0" smtClean="0"/>
          </a:p>
          <a:p>
            <a:pPr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hu-HU" sz="1800" dirty="0" smtClean="0"/>
              <a:t>Több műszakos munkakör, rendszertelen munkaidő beosztás, éjszakai munkavégzés, fokozott balesti veszéllyel járó munkák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hu-HU" sz="1800" dirty="0" smtClean="0"/>
              <a:t>A munkakör, munkakörülmények pontos ismerete (pl. a futószalag elzárt  részen van, lehetetlen benyúlni, amíg működésben van)</a:t>
            </a:r>
            <a:endParaRPr lang="hu-HU" sz="1800" dirty="0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>
          <a:xfrm>
            <a:off x="4026876" y="6492875"/>
            <a:ext cx="4114800" cy="365125"/>
          </a:xfrm>
        </p:spPr>
        <p:txBody>
          <a:bodyPr/>
          <a:lstStyle/>
          <a:p>
            <a:r>
              <a:rPr lang="hu-HU" dirty="0"/>
              <a:t>Foglalkozás-egészségügyi Ápolók Szakmai Napja, 2024.12.13</a:t>
            </a:r>
            <a:r>
              <a:rPr lang="hu-HU" dirty="0" smtClean="0"/>
              <a:t>.</a:t>
            </a:r>
            <a:endParaRPr lang="hu-HU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C05B-3F08-4D98-A75C-F9F266DBAA3E}" type="slidenum">
              <a:rPr lang="hu-HU" smtClean="0"/>
              <a:t>12</a:t>
            </a:fld>
            <a:endParaRPr lang="hu-HU"/>
          </a:p>
        </p:txBody>
      </p:sp>
      <p:sp>
        <p:nvSpPr>
          <p:cNvPr id="6" name="Cím 1"/>
          <p:cNvSpPr>
            <a:spLocks noGrp="1"/>
          </p:cNvSpPr>
          <p:nvPr>
            <p:ph type="title"/>
          </p:nvPr>
        </p:nvSpPr>
        <p:spPr>
          <a:xfrm>
            <a:off x="826476" y="0"/>
            <a:ext cx="10515600" cy="451784"/>
          </a:xfrm>
        </p:spPr>
        <p:txBody>
          <a:bodyPr>
            <a:normAutofit fontScale="90000"/>
          </a:bodyPr>
          <a:lstStyle/>
          <a:p>
            <a:pPr algn="ctr"/>
            <a:r>
              <a:rPr lang="hu-HU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Epilepszia</a:t>
            </a:r>
            <a:endParaRPr lang="hu-HU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63004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33046" y="668216"/>
            <a:ext cx="10996246" cy="574921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000" dirty="0" smtClean="0"/>
              <a:t>Zajos munkakörnyezet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/>
              <a:t>A vizsgált munkavállaló munkakörének kockázatértékelése, a munkakör pontos ismerete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Calibri" panose="020F0502020204030204" pitchFamily="34" charset="0"/>
              <a:buChar char="?"/>
            </a:pPr>
            <a:r>
              <a:rPr lang="hu-HU" sz="2000" dirty="0" smtClean="0"/>
              <a:t>Tényleg zajos munkakörnyezet, vagy csak bejelölte a HR-s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Calibri" panose="020F0502020204030204" pitchFamily="34" charset="0"/>
              <a:buChar char="?"/>
            </a:pPr>
            <a:r>
              <a:rPr lang="hu-HU" sz="2000" dirty="0" smtClean="0"/>
              <a:t>Tényleg nem lehet megoldani, hogy ne kelljen kimenni, átmenni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0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000" dirty="0" smtClean="0"/>
              <a:t>Fül-orr-gégész szakorvosi javaslat – „Zajos munkakörnyezetben foglalkoztatható?”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0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000" dirty="0" smtClean="0"/>
              <a:t>Fokozott baleseti veszély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/>
              <a:t>A baleset elkerüléséhez szükséges a jó hallás, a jó beszédértés?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/>
              <a:t>Irányhallás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hu-HU" sz="20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000" dirty="0" smtClean="0"/>
              <a:t>Hallásjavító eszköz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/>
              <a:t>Hallásjavító eszköz viselése mellett mért hallás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2000" dirty="0" err="1" smtClean="0"/>
              <a:t>Beszédaudiogram</a:t>
            </a:r>
            <a:endParaRPr lang="hu-HU" sz="20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/>
              <a:t>A </a:t>
            </a:r>
            <a:r>
              <a:rPr lang="hu-HU" sz="2000" dirty="0" err="1" smtClean="0"/>
              <a:t>mv</a:t>
            </a:r>
            <a:r>
              <a:rPr lang="hu-HU" sz="2000" dirty="0" smtClean="0"/>
              <a:t>. által használt kommunikációs csatorna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/>
              <a:t>Vizsgálat közben megfigyelés: szájról olvasásra mennyire támaszkodik, megakadályozva  a szájról olvasást </a:t>
            </a:r>
            <a:r>
              <a:rPr lang="hu-HU" sz="2000" dirty="0" err="1" smtClean="0"/>
              <a:t>norm</a:t>
            </a:r>
            <a:r>
              <a:rPr lang="hu-HU" sz="2000" dirty="0" smtClean="0"/>
              <a:t>. hangzó beszédet, halk beszédet érti-e (sokat visszakérdez), link hangok: </a:t>
            </a:r>
            <a:r>
              <a:rPr lang="pt-BR" sz="2000" dirty="0"/>
              <a:t>a, á, u, m, s, </a:t>
            </a:r>
            <a:r>
              <a:rPr lang="pt-BR" sz="2000" dirty="0" smtClean="0"/>
              <a:t>sz</a:t>
            </a:r>
            <a:endParaRPr lang="hu-HU" sz="20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/>
              <a:t>Digitális hallókészülék, implantátumok (CI) – zajos munkakörnyezet, beszédértés, irányhallás</a:t>
            </a:r>
            <a:endParaRPr lang="hu-HU" sz="2000" dirty="0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dirty="0"/>
              <a:t>Foglalkozás-egészségügyi Ápolók Szakmai Napja, 2024.12.13.</a:t>
            </a:r>
          </a:p>
          <a:p>
            <a:r>
              <a:rPr lang="hu-HU" dirty="0" smtClean="0"/>
              <a:t>.</a:t>
            </a:r>
            <a:endParaRPr lang="hu-HU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C05B-3F08-4D98-A75C-F9F266DBAA3E}" type="slidenum">
              <a:rPr lang="hu-HU" smtClean="0"/>
              <a:t>13</a:t>
            </a:fld>
            <a:endParaRPr lang="hu-HU"/>
          </a:p>
        </p:txBody>
      </p:sp>
      <p:sp>
        <p:nvSpPr>
          <p:cNvPr id="6" name="Cím 1"/>
          <p:cNvSpPr>
            <a:spLocks noGrp="1"/>
          </p:cNvSpPr>
          <p:nvPr>
            <p:ph type="title"/>
          </p:nvPr>
        </p:nvSpPr>
        <p:spPr>
          <a:xfrm>
            <a:off x="838200" y="110924"/>
            <a:ext cx="10515600" cy="632398"/>
          </a:xfrm>
        </p:spPr>
        <p:txBody>
          <a:bodyPr>
            <a:normAutofit/>
          </a:bodyPr>
          <a:lstStyle/>
          <a:p>
            <a:pPr algn="ctr"/>
            <a:r>
              <a:rPr lang="hu-HU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Halláskiesés</a:t>
            </a:r>
            <a:endParaRPr lang="hu-HU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63473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954783" y="1496531"/>
            <a:ext cx="6641771" cy="3128518"/>
          </a:xfrm>
        </p:spPr>
        <p:txBody>
          <a:bodyPr>
            <a:noAutofit/>
          </a:bodyPr>
          <a:lstStyle/>
          <a:p>
            <a:pPr>
              <a:lnSpc>
                <a:spcPct val="170000"/>
              </a:lnSpc>
              <a:buFont typeface="Courier New" panose="02070309020205020404" pitchFamily="49" charset="0"/>
              <a:buChar char="o"/>
            </a:pPr>
            <a:r>
              <a:rPr lang="hu-HU" sz="2000" dirty="0"/>
              <a:t>A kognitív állapot (pszichológiai </a:t>
            </a:r>
            <a:r>
              <a:rPr lang="hu-HU" sz="2000" dirty="0" smtClean="0"/>
              <a:t>, pszichiátriai vélemény)</a:t>
            </a:r>
            <a:endParaRPr lang="hu-HU" sz="2000" dirty="0"/>
          </a:p>
          <a:p>
            <a:pPr>
              <a:lnSpc>
                <a:spcPct val="170000"/>
              </a:lnSpc>
              <a:buFont typeface="Courier New" panose="02070309020205020404" pitchFamily="49" charset="0"/>
              <a:buChar char="o"/>
            </a:pPr>
            <a:r>
              <a:rPr lang="hu-HU" sz="2000" dirty="0"/>
              <a:t>A mozgásteljesítmény (neurológiai szakorvosi vélemény</a:t>
            </a:r>
            <a:r>
              <a:rPr lang="hu-HU" sz="2000" dirty="0" smtClean="0"/>
              <a:t>)</a:t>
            </a:r>
          </a:p>
          <a:p>
            <a:pPr>
              <a:lnSpc>
                <a:spcPct val="170000"/>
              </a:lnSpc>
              <a:buFont typeface="Courier New" panose="02070309020205020404" pitchFamily="49" charset="0"/>
              <a:buChar char="o"/>
            </a:pPr>
            <a:r>
              <a:rPr lang="hu-HU" sz="2000" dirty="0" smtClean="0"/>
              <a:t>Funkcióképesség (munkapszichológiai műszeres vizsgálatok és papír-ceruza tesztek)</a:t>
            </a:r>
            <a:endParaRPr lang="hu-HU" sz="2000" dirty="0"/>
          </a:p>
          <a:p>
            <a:pPr>
              <a:lnSpc>
                <a:spcPct val="170000"/>
              </a:lnSpc>
              <a:buFont typeface="Courier New" panose="02070309020205020404" pitchFamily="49" charset="0"/>
              <a:buChar char="o"/>
            </a:pPr>
            <a:r>
              <a:rPr lang="hu-HU" sz="2000" dirty="0"/>
              <a:t>A várható változás </a:t>
            </a:r>
            <a:r>
              <a:rPr lang="hu-HU" sz="2000" dirty="0" smtClean="0"/>
              <a:t>alapján</a:t>
            </a:r>
          </a:p>
          <a:p>
            <a:pPr marL="0" indent="0">
              <a:lnSpc>
                <a:spcPct val="170000"/>
              </a:lnSpc>
              <a:buNone/>
            </a:pPr>
            <a:endParaRPr lang="hu-HU" sz="2000" dirty="0" smtClean="0"/>
          </a:p>
          <a:p>
            <a:pPr marL="0" indent="0">
              <a:lnSpc>
                <a:spcPct val="170000"/>
              </a:lnSpc>
              <a:buNone/>
            </a:pPr>
            <a:r>
              <a:rPr lang="hu-HU" sz="2000" dirty="0" smtClean="0"/>
              <a:t>Betegségbelátás</a:t>
            </a:r>
          </a:p>
          <a:p>
            <a:pPr marL="0" indent="0">
              <a:lnSpc>
                <a:spcPct val="170000"/>
              </a:lnSpc>
              <a:buNone/>
            </a:pPr>
            <a:endParaRPr lang="hu-HU" sz="2000" dirty="0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>
          <a:xfrm>
            <a:off x="3996923" y="6356354"/>
            <a:ext cx="4114800" cy="365125"/>
          </a:xfrm>
        </p:spPr>
        <p:txBody>
          <a:bodyPr/>
          <a:lstStyle/>
          <a:p>
            <a:r>
              <a:rPr lang="hu-HU" dirty="0"/>
              <a:t>Foglalkozás-egészségügyi Ápolók Szakmai Napja, 2024.12.13.</a:t>
            </a:r>
            <a:endParaRPr lang="hu-HU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C05B-3F08-4D98-A75C-F9F266DBAA3E}" type="slidenum">
              <a:rPr lang="hu-HU" smtClean="0"/>
              <a:t>14</a:t>
            </a:fld>
            <a:endParaRPr lang="hu-HU"/>
          </a:p>
        </p:txBody>
      </p:sp>
      <p:sp>
        <p:nvSpPr>
          <p:cNvPr id="6" name="Cím 1"/>
          <p:cNvSpPr>
            <a:spLocks noGrp="1"/>
          </p:cNvSpPr>
          <p:nvPr>
            <p:ph type="title"/>
          </p:nvPr>
        </p:nvSpPr>
        <p:spPr>
          <a:xfrm>
            <a:off x="838200" y="427447"/>
            <a:ext cx="10515600" cy="632398"/>
          </a:xfrm>
        </p:spPr>
        <p:txBody>
          <a:bodyPr>
            <a:normAutofit/>
          </a:bodyPr>
          <a:lstStyle/>
          <a:p>
            <a:pPr algn="ctr"/>
            <a:r>
              <a:rPr lang="hu-HU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Agyi történések utáni állapot, </a:t>
            </a:r>
            <a:r>
              <a:rPr lang="hu-HU" sz="32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vascularis</a:t>
            </a:r>
            <a:r>
              <a:rPr lang="hu-HU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hu-HU" sz="32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encephalopathia</a:t>
            </a:r>
            <a:endParaRPr lang="hu-HU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7" name="Jobb oldali kapcsos zárójel 6"/>
          <p:cNvSpPr/>
          <p:nvPr/>
        </p:nvSpPr>
        <p:spPr>
          <a:xfrm>
            <a:off x="7689694" y="1586290"/>
            <a:ext cx="422029" cy="2786417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8" name="Szövegdoboz 7"/>
          <p:cNvSpPr txBox="1"/>
          <p:nvPr/>
        </p:nvSpPr>
        <p:spPr>
          <a:xfrm>
            <a:off x="8111723" y="2748665"/>
            <a:ext cx="21142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dirty="0" smtClean="0"/>
              <a:t>Egyéni elbírálás</a:t>
            </a:r>
            <a:endParaRPr lang="hu-HU" sz="2400" dirty="0"/>
          </a:p>
        </p:txBody>
      </p:sp>
    </p:spTree>
    <p:extLst>
      <p:ext uri="{BB962C8B-B14F-4D97-AF65-F5344CB8AC3E}">
        <p14:creationId xmlns:p14="http://schemas.microsoft.com/office/powerpoint/2010/main" val="2433642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04799" y="515816"/>
            <a:ext cx="11570677" cy="6013938"/>
          </a:xfrm>
        </p:spPr>
        <p:txBody>
          <a:bodyPr>
            <a:noAutofit/>
          </a:bodyPr>
          <a:lstStyle/>
          <a:p>
            <a:r>
              <a:rPr lang="hu-HU" sz="1800" dirty="0"/>
              <a:t>Fizikai erőnlét, funkcióképesség, figyelem- és memóriazavar </a:t>
            </a:r>
            <a:r>
              <a:rPr lang="hu-HU" sz="1800" dirty="0" smtClean="0"/>
              <a:t>– egyéni elbírálás</a:t>
            </a:r>
          </a:p>
          <a:p>
            <a:r>
              <a:rPr lang="hu-HU" sz="1800" dirty="0" smtClean="0"/>
              <a:t>Kóroki </a:t>
            </a:r>
            <a:r>
              <a:rPr lang="hu-HU" sz="1800" dirty="0"/>
              <a:t>tényezők: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u-HU" sz="1800" dirty="0"/>
              <a:t>Rákkeltők a munkahelyen – pontos kockázatértékelést ismernünk kell, személyre/munkakörre bontva, ha szükséges bejárás keretében pontosítani, hogy az adott mv. dolgozik-e, találkozhat-e rákkeltő anyagokkal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u-HU" sz="1800" dirty="0"/>
              <a:t>Sugárzás - radioaktív</a:t>
            </a:r>
            <a:r>
              <a:rPr lang="hu-HU" sz="1800" dirty="0" smtClean="0"/>
              <a:t>, ionizáló </a:t>
            </a:r>
            <a:r>
              <a:rPr lang="hu-HU" sz="1800" dirty="0"/>
              <a:t>(</a:t>
            </a:r>
            <a:r>
              <a:rPr lang="hu-HU" sz="1800" dirty="0" err="1"/>
              <a:t>leukemia</a:t>
            </a:r>
            <a:r>
              <a:rPr lang="hu-HU" sz="1800" dirty="0" smtClean="0"/>
              <a:t>, </a:t>
            </a:r>
            <a:r>
              <a:rPr lang="hu-HU" sz="1800" dirty="0" err="1" smtClean="0"/>
              <a:t>myeloma</a:t>
            </a:r>
            <a:r>
              <a:rPr lang="hu-HU" sz="1800" dirty="0" smtClean="0"/>
              <a:t>, </a:t>
            </a:r>
            <a:r>
              <a:rPr lang="hu-HU" sz="1800" dirty="0" err="1" smtClean="0"/>
              <a:t>pajzsmcc</a:t>
            </a:r>
            <a:r>
              <a:rPr lang="hu-HU" sz="1800" dirty="0"/>
              <a:t>.)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u-HU" sz="1800" dirty="0"/>
              <a:t>Vírusok - HSV</a:t>
            </a:r>
            <a:r>
              <a:rPr lang="hu-HU" sz="1800" dirty="0" smtClean="0"/>
              <a:t>, HPV</a:t>
            </a:r>
            <a:endParaRPr lang="hu-HU" sz="1800" dirty="0"/>
          </a:p>
          <a:p>
            <a:pPr>
              <a:buFont typeface="Courier New" panose="02070309020205020404" pitchFamily="49" charset="0"/>
              <a:buChar char="o"/>
            </a:pPr>
            <a:r>
              <a:rPr lang="hu-HU" sz="1800" dirty="0"/>
              <a:t>Műanyag származékok - ösztrogén recidívát aktiválhat - hormonális befolyás alatt álló tumorok gyakoribbak (</a:t>
            </a:r>
            <a:r>
              <a:rPr lang="hu-HU" sz="1800" dirty="0" err="1"/>
              <a:t>prostata</a:t>
            </a:r>
            <a:r>
              <a:rPr lang="hu-HU" sz="1800" dirty="0"/>
              <a:t>, emlő, méhtest)</a:t>
            </a:r>
          </a:p>
          <a:p>
            <a:r>
              <a:rPr lang="hu-HU" sz="1800" dirty="0" smtClean="0"/>
              <a:t>Korlátozások </a:t>
            </a:r>
            <a:r>
              <a:rPr lang="hu-HU" sz="1800" dirty="0"/>
              <a:t>(kézi anyagmozgatás, fizikai munka, éjszakai műszak) - munkáltatót </a:t>
            </a:r>
            <a:r>
              <a:rPr lang="hu-HU" sz="1800" b="1" dirty="0"/>
              <a:t>rugalmasságra </a:t>
            </a:r>
            <a:r>
              <a:rPr lang="hu-HU" sz="1800" dirty="0"/>
              <a:t>bíztatni  - kezelések alatt távmunka, rövidített munkaidő, </a:t>
            </a:r>
            <a:r>
              <a:rPr lang="hu-HU" sz="1800" dirty="0" err="1"/>
              <a:t>sz.e</a:t>
            </a:r>
            <a:r>
              <a:rPr lang="hu-HU" sz="1800" dirty="0"/>
              <a:t>. gyakoribb munkaközti szünet</a:t>
            </a:r>
          </a:p>
          <a:p>
            <a:r>
              <a:rPr lang="hu-HU" sz="1800" dirty="0"/>
              <a:t>Szorosabb követés, ha szükséges rövidebb időre kiadni az alkalmassági </a:t>
            </a:r>
            <a:r>
              <a:rPr lang="hu-HU" sz="1800" dirty="0" smtClean="0"/>
              <a:t>véleményt</a:t>
            </a:r>
          </a:p>
          <a:p>
            <a:pPr marL="0" indent="0">
              <a:buNone/>
            </a:pPr>
            <a:r>
              <a:rPr lang="hu-HU" sz="1800" b="1" i="1" dirty="0" smtClean="0"/>
              <a:t>Eset:</a:t>
            </a:r>
          </a:p>
          <a:p>
            <a:pPr marL="0" indent="0">
              <a:buNone/>
            </a:pPr>
            <a:r>
              <a:rPr lang="hu-HU" sz="1800" i="1" dirty="0" smtClean="0"/>
              <a:t>Munkaköre</a:t>
            </a:r>
            <a:r>
              <a:rPr lang="hu-HU" sz="1800" i="1" dirty="0"/>
              <a:t>: anyagmozgató, elektromos békával dolgozik, kézi anyagmozgatást 5kg körül kell végeznie. Három műszakban dolgozik: 1 hét délelőtt, 1 hét éjszaka, 1 hét délután, lassan előre rotáló, 8 órás műszak, heti 2 szabadnappal.</a:t>
            </a:r>
          </a:p>
          <a:p>
            <a:pPr marL="0" indent="0">
              <a:buNone/>
            </a:pPr>
            <a:r>
              <a:rPr lang="hu-HU" sz="1800" i="1" dirty="0"/>
              <a:t>A sugárkezelések alatt végig dolgozott eredeti munkakörében</a:t>
            </a:r>
            <a:r>
              <a:rPr lang="hu-HU" sz="1800" i="1" dirty="0" smtClean="0"/>
              <a:t>. Az </a:t>
            </a:r>
            <a:r>
              <a:rPr lang="hu-HU" sz="1800" i="1" dirty="0"/>
              <a:t>enyhe panaszok, alacsony BMI miatt nehéz fizikai munka végzése nem javasolt.</a:t>
            </a:r>
          </a:p>
          <a:p>
            <a:pPr marL="0" indent="0">
              <a:buNone/>
            </a:pPr>
            <a:r>
              <a:rPr lang="hu-HU" sz="1800" i="1" dirty="0"/>
              <a:t>II. fokú munkaköri orvosi alkalmassági vélemény: „Anyagmozgató munkakörben alkalmas, zajos munkakörnyezetben egyéni hallásvédelem mellett dolgozhat, kézi anyagmozgatást 20 kg-ig végezhet</a:t>
            </a:r>
            <a:r>
              <a:rPr lang="hu-HU" sz="1800" i="1" dirty="0" smtClean="0"/>
              <a:t>”</a:t>
            </a:r>
            <a:endParaRPr lang="hu-HU" sz="1800" i="1" dirty="0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dirty="0"/>
              <a:t>Foglalkozás-egészségügyi Ápolók Szakmai Napja, 2024.12.13.</a:t>
            </a:r>
            <a:endParaRPr lang="hu-HU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C05B-3F08-4D98-A75C-F9F266DBAA3E}" type="slidenum">
              <a:rPr lang="hu-HU" smtClean="0"/>
              <a:t>15</a:t>
            </a:fld>
            <a:endParaRPr lang="hu-HU"/>
          </a:p>
        </p:txBody>
      </p:sp>
      <p:sp>
        <p:nvSpPr>
          <p:cNvPr id="6" name="Cím 1"/>
          <p:cNvSpPr>
            <a:spLocks noGrp="1"/>
          </p:cNvSpPr>
          <p:nvPr>
            <p:ph type="title"/>
          </p:nvPr>
        </p:nvSpPr>
        <p:spPr>
          <a:xfrm>
            <a:off x="826477" y="83776"/>
            <a:ext cx="10515600" cy="478932"/>
          </a:xfrm>
        </p:spPr>
        <p:txBody>
          <a:bodyPr>
            <a:normAutofit fontScale="90000"/>
          </a:bodyPr>
          <a:lstStyle/>
          <a:p>
            <a:pPr algn="ctr"/>
            <a:r>
              <a:rPr lang="hu-HU" sz="3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Rosszindulati daganat</a:t>
            </a:r>
            <a:endParaRPr lang="hu-HU" sz="3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65345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779585" y="867508"/>
            <a:ext cx="10515600" cy="5521569"/>
          </a:xfrm>
        </p:spPr>
        <p:txBody>
          <a:bodyPr>
            <a:normAutofit/>
          </a:bodyPr>
          <a:lstStyle/>
          <a:p>
            <a:r>
              <a:rPr lang="hu-HU" sz="2000" dirty="0" err="1" smtClean="0"/>
              <a:t>Relapszusok</a:t>
            </a:r>
            <a:r>
              <a:rPr lang="hu-HU" sz="2000" dirty="0" smtClean="0"/>
              <a:t> – </a:t>
            </a:r>
            <a:r>
              <a:rPr lang="hu-HU" sz="2000" dirty="0" err="1" smtClean="0"/>
              <a:t>remisszíók</a:t>
            </a:r>
            <a:r>
              <a:rPr lang="hu-HU" sz="2000" dirty="0" smtClean="0"/>
              <a:t> </a:t>
            </a:r>
            <a:r>
              <a:rPr lang="hu-HU" sz="2000" dirty="0" err="1" smtClean="0"/>
              <a:t>-progresszió</a:t>
            </a:r>
            <a:endParaRPr lang="hu-HU" sz="2000" dirty="0" smtClean="0"/>
          </a:p>
          <a:p>
            <a:r>
              <a:rPr lang="hu-HU" sz="2000" dirty="0" smtClean="0"/>
              <a:t>Aktuális állapot (esetleg társuló pszichiátriai elv.) – egyéni elbírálás</a:t>
            </a:r>
            <a:endParaRPr lang="hu-HU" sz="2000" dirty="0"/>
          </a:p>
          <a:p>
            <a:pPr>
              <a:buFont typeface="Courier New" panose="02070309020205020404" pitchFamily="49" charset="0"/>
              <a:buChar char="o"/>
            </a:pPr>
            <a:endParaRPr lang="hu-HU" sz="2000" dirty="0" smtClean="0"/>
          </a:p>
          <a:p>
            <a:pPr>
              <a:buFont typeface="Courier New" panose="02070309020205020404" pitchFamily="49" charset="0"/>
              <a:buChar char="o"/>
            </a:pPr>
            <a:r>
              <a:rPr lang="hu-HU" sz="2000" dirty="0" smtClean="0"/>
              <a:t>Kerülniük kell:</a:t>
            </a:r>
          </a:p>
          <a:p>
            <a:pPr>
              <a:buFont typeface="Calibri" panose="020F0502020204030204" pitchFamily="34" charset="0"/>
              <a:buChar char="-"/>
            </a:pPr>
            <a:r>
              <a:rPr lang="hu-HU" sz="2000" dirty="0" smtClean="0"/>
              <a:t>testhőmérséklet emelkedését (</a:t>
            </a:r>
            <a:r>
              <a:rPr lang="hu-HU" sz="2000" dirty="0" err="1" smtClean="0"/>
              <a:t>hőterhelés</a:t>
            </a:r>
            <a:r>
              <a:rPr lang="hu-HU" sz="2000" dirty="0" smtClean="0"/>
              <a:t>, nyáron szabadban végzett munka)</a:t>
            </a:r>
          </a:p>
          <a:p>
            <a:pPr>
              <a:buFont typeface="Calibri" panose="020F0502020204030204" pitchFamily="34" charset="0"/>
              <a:buChar char="-"/>
            </a:pPr>
            <a:r>
              <a:rPr lang="hu-HU" sz="2000" dirty="0" smtClean="0"/>
              <a:t>Gyakori hideg-meleg környezet változását</a:t>
            </a:r>
          </a:p>
          <a:p>
            <a:pPr>
              <a:buFont typeface="Calibri" panose="020F0502020204030204" pitchFamily="34" charset="0"/>
              <a:buChar char="-"/>
            </a:pPr>
            <a:r>
              <a:rPr lang="hu-HU" sz="2000" dirty="0" err="1" smtClean="0"/>
              <a:t>Dehidrációt</a:t>
            </a:r>
            <a:endParaRPr lang="hu-HU" sz="2000" dirty="0" smtClean="0"/>
          </a:p>
          <a:p>
            <a:pPr>
              <a:buFont typeface="Calibri" panose="020F0502020204030204" pitchFamily="34" charset="0"/>
              <a:buChar char="-"/>
            </a:pPr>
            <a:r>
              <a:rPr lang="hu-HU" sz="2000" dirty="0" smtClean="0"/>
              <a:t>Nehéz fizikai munkát</a:t>
            </a:r>
            <a:endParaRPr lang="hu-HU" sz="2000" dirty="0"/>
          </a:p>
          <a:p>
            <a:pPr>
              <a:buFont typeface="Courier New" panose="02070309020205020404" pitchFamily="49" charset="0"/>
              <a:buChar char="o"/>
            </a:pPr>
            <a:r>
              <a:rPr lang="hu-HU" sz="2000" dirty="0" smtClean="0"/>
              <a:t>Stressz, akár a munkanélküliség okozta stressz is ronthatja az állapotukat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u-HU" sz="2000" dirty="0" smtClean="0"/>
              <a:t>Fertőzések elkerülése, megelőzése – szteroid, </a:t>
            </a:r>
            <a:r>
              <a:rPr lang="hu-HU" sz="2000" dirty="0" err="1" smtClean="0"/>
              <a:t>immunszupresszív</a:t>
            </a:r>
            <a:r>
              <a:rPr lang="hu-HU" sz="2000" dirty="0" smtClean="0"/>
              <a:t> kezelés alatt élő vírusos vakcinával oltásuk  nem javasolt.</a:t>
            </a:r>
          </a:p>
          <a:p>
            <a:pPr marL="0" indent="0">
              <a:buNone/>
            </a:pPr>
            <a:endParaRPr lang="hu-HU" sz="2000" dirty="0" smtClean="0"/>
          </a:p>
          <a:p>
            <a:pPr marL="0" indent="0">
              <a:buNone/>
            </a:pPr>
            <a:r>
              <a:rPr lang="hu-HU" sz="2000" dirty="0" smtClean="0"/>
              <a:t>Betegségbelátás, fegyelmezett, együttműködő beteg esetében könnyű megtalálni a megfelelő munkakört, korlátozást</a:t>
            </a:r>
            <a:endParaRPr lang="hu-HU" sz="2000" dirty="0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dirty="0"/>
              <a:t>Foglalkozás-egészségügyi Ápolók Szakmai Napja, 2024.12.13.</a:t>
            </a:r>
            <a:endParaRPr lang="hu-HU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C05B-3F08-4D98-A75C-F9F266DBAA3E}" type="slidenum">
              <a:rPr lang="hu-HU" smtClean="0"/>
              <a:t>16</a:t>
            </a:fld>
            <a:endParaRPr lang="hu-HU"/>
          </a:p>
        </p:txBody>
      </p:sp>
      <p:sp>
        <p:nvSpPr>
          <p:cNvPr id="6" name="Cím 1"/>
          <p:cNvSpPr>
            <a:spLocks noGrp="1"/>
          </p:cNvSpPr>
          <p:nvPr>
            <p:ph type="title"/>
          </p:nvPr>
        </p:nvSpPr>
        <p:spPr>
          <a:xfrm>
            <a:off x="838200" y="201005"/>
            <a:ext cx="10515600" cy="654779"/>
          </a:xfrm>
        </p:spPr>
        <p:txBody>
          <a:bodyPr>
            <a:normAutofit/>
          </a:bodyPr>
          <a:lstStyle/>
          <a:p>
            <a:pPr algn="ctr"/>
            <a:r>
              <a:rPr lang="hu-HU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Sclerosis Multiplex</a:t>
            </a:r>
            <a:endParaRPr lang="hu-HU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02187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779585" y="1738350"/>
            <a:ext cx="10515600" cy="3938953"/>
          </a:xfrm>
        </p:spPr>
        <p:txBody>
          <a:bodyPr/>
          <a:lstStyle/>
          <a:p>
            <a:r>
              <a:rPr lang="hu-HU" dirty="0" smtClean="0"/>
              <a:t>Fizikai állóképesség</a:t>
            </a:r>
          </a:p>
          <a:p>
            <a:r>
              <a:rPr lang="hu-HU" dirty="0" smtClean="0"/>
              <a:t>Hasmenés gyakorisága, hasi görcsök</a:t>
            </a:r>
          </a:p>
          <a:p>
            <a:r>
              <a:rPr lang="hu-HU" dirty="0" err="1" smtClean="0"/>
              <a:t>stoma</a:t>
            </a:r>
            <a:endParaRPr lang="hu-HU" dirty="0" smtClean="0"/>
          </a:p>
          <a:p>
            <a:pPr>
              <a:buFont typeface="Courier New" panose="02070309020205020404" pitchFamily="49" charset="0"/>
              <a:buChar char="o"/>
            </a:pPr>
            <a:r>
              <a:rPr lang="hu-HU" dirty="0" smtClean="0"/>
              <a:t>Nehéz </a:t>
            </a:r>
            <a:r>
              <a:rPr lang="hu-HU" dirty="0"/>
              <a:t>fizikai munka, vibráció, fokozott fertőzés veszély nem </a:t>
            </a:r>
            <a:r>
              <a:rPr lang="hu-HU" dirty="0" smtClean="0"/>
              <a:t>javasolt</a:t>
            </a:r>
            <a:endParaRPr lang="hu-HU" dirty="0"/>
          </a:p>
          <a:p>
            <a:pPr>
              <a:buFont typeface="Courier New" panose="02070309020205020404" pitchFamily="49" charset="0"/>
              <a:buChar char="o"/>
            </a:pPr>
            <a:r>
              <a:rPr lang="hu-HU" dirty="0" smtClean="0"/>
              <a:t>Mosdó könnyű elérhetősége (tisztálkodási</a:t>
            </a:r>
            <a:r>
              <a:rPr lang="hu-HU" dirty="0"/>
              <a:t>, zuhanyzási </a:t>
            </a:r>
            <a:r>
              <a:rPr lang="hu-HU" dirty="0" smtClean="0"/>
              <a:t>lehetőség)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u-HU" dirty="0" smtClean="0"/>
              <a:t>Home </a:t>
            </a:r>
            <a:r>
              <a:rPr lang="hu-HU" dirty="0" err="1" smtClean="0"/>
              <a:t>office</a:t>
            </a:r>
            <a:r>
              <a:rPr lang="hu-HU" dirty="0" smtClean="0"/>
              <a:t> lehetősége</a:t>
            </a:r>
            <a:endParaRPr lang="hu-HU" dirty="0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dirty="0"/>
              <a:t>Foglalkozás-egészségügyi Ápolók Szakmai Napja, 2024.12.13.</a:t>
            </a:r>
            <a:endParaRPr lang="hu-HU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C05B-3F08-4D98-A75C-F9F266DBAA3E}" type="slidenum">
              <a:rPr lang="hu-HU" smtClean="0"/>
              <a:t>17</a:t>
            </a:fld>
            <a:endParaRPr lang="hu-HU"/>
          </a:p>
        </p:txBody>
      </p:sp>
      <p:sp>
        <p:nvSpPr>
          <p:cNvPr id="6" name="Cím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983025"/>
          </a:xfrm>
        </p:spPr>
        <p:txBody>
          <a:bodyPr>
            <a:normAutofit/>
          </a:bodyPr>
          <a:lstStyle/>
          <a:p>
            <a:pPr algn="ctr"/>
            <a:r>
              <a:rPr lang="hu-HU" sz="32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Crohn</a:t>
            </a:r>
            <a:r>
              <a:rPr lang="hu-HU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betegség</a:t>
            </a:r>
            <a:endParaRPr lang="hu-HU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7" name="Szövegdoboz 6"/>
          <p:cNvSpPr txBox="1"/>
          <p:nvPr/>
        </p:nvSpPr>
        <p:spPr>
          <a:xfrm>
            <a:off x="6881121" y="2164441"/>
            <a:ext cx="21142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dirty="0" smtClean="0"/>
              <a:t>Egyéni elbírálás</a:t>
            </a:r>
            <a:endParaRPr lang="hu-HU" sz="2400" dirty="0"/>
          </a:p>
        </p:txBody>
      </p:sp>
      <p:sp>
        <p:nvSpPr>
          <p:cNvPr id="8" name="Jobb oldali kapcsos zárójel 7"/>
          <p:cNvSpPr/>
          <p:nvPr/>
        </p:nvSpPr>
        <p:spPr>
          <a:xfrm>
            <a:off x="6459092" y="1738350"/>
            <a:ext cx="422029" cy="1313848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95519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779585" y="984738"/>
            <a:ext cx="10515600" cy="52753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2400" dirty="0" smtClean="0"/>
              <a:t>Nagyon ritkán kerül sor II. fokú munkaköri orvosi alkalmassági vizsgálatra, valószínűleg a betegek könnyebben megértik a korlátozás indokát.</a:t>
            </a:r>
          </a:p>
          <a:p>
            <a:r>
              <a:rPr lang="hu-HU" sz="2400" dirty="0" err="1" smtClean="0"/>
              <a:t>Hasűri</a:t>
            </a:r>
            <a:r>
              <a:rPr lang="hu-HU" sz="2400" dirty="0" smtClean="0"/>
              <a:t> nyomásfokozódással járó munkavégzés, kézi anyagmozgatás, kényszertesttartásban (guggolás, görnyedt tartás) végzett munka</a:t>
            </a:r>
          </a:p>
          <a:p>
            <a:r>
              <a:rPr lang="hu-HU" sz="2400" dirty="0" smtClean="0"/>
              <a:t>Kisebb, ill. visszahelyezhető hasfali sérv -  sérvkötő használata (sebész szakorvosi </a:t>
            </a:r>
            <a:r>
              <a:rPr lang="hu-HU" sz="2400" dirty="0" err="1" smtClean="0"/>
              <a:t>konzilum</a:t>
            </a:r>
            <a:r>
              <a:rPr lang="hu-HU" sz="2400" dirty="0" smtClean="0"/>
              <a:t>)</a:t>
            </a:r>
          </a:p>
          <a:p>
            <a:endParaRPr lang="hu-HU" sz="2400" dirty="0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dirty="0"/>
              <a:t>Foglalkozás-egészségügyi Ápolók Szakmai Napja, 2024.12.13.</a:t>
            </a:r>
            <a:endParaRPr lang="hu-HU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C05B-3F08-4D98-A75C-F9F266DBAA3E}" type="slidenum">
              <a:rPr lang="hu-HU" smtClean="0"/>
              <a:t>18</a:t>
            </a:fld>
            <a:endParaRPr lang="hu-HU"/>
          </a:p>
        </p:txBody>
      </p:sp>
      <p:sp>
        <p:nvSpPr>
          <p:cNvPr id="6" name="Cím 1"/>
          <p:cNvSpPr>
            <a:spLocks noGrp="1"/>
          </p:cNvSpPr>
          <p:nvPr>
            <p:ph type="title"/>
          </p:nvPr>
        </p:nvSpPr>
        <p:spPr>
          <a:xfrm>
            <a:off x="838200" y="294791"/>
            <a:ext cx="10515600" cy="772009"/>
          </a:xfrm>
        </p:spPr>
        <p:txBody>
          <a:bodyPr>
            <a:normAutofit/>
          </a:bodyPr>
          <a:lstStyle/>
          <a:p>
            <a:pPr algn="ctr"/>
            <a:r>
              <a:rPr lang="hu-HU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Hasfali, lágyéki sérv</a:t>
            </a:r>
            <a:endParaRPr lang="hu-HU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graphicFrame>
        <p:nvGraphicFramePr>
          <p:cNvPr id="2" name="Táblázat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8908785"/>
              </p:ext>
            </p:extLst>
          </p:nvPr>
        </p:nvGraphicFramePr>
        <p:xfrm>
          <a:off x="1207475" y="3610708"/>
          <a:ext cx="8612556" cy="256722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156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906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531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531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57092">
                <a:tc>
                  <a:txBody>
                    <a:bodyPr/>
                    <a:lstStyle/>
                    <a:p>
                      <a:r>
                        <a:rPr lang="hu-HU" sz="2200" b="1" i="1" dirty="0" smtClean="0"/>
                        <a:t>Hasfali sérv </a:t>
                      </a:r>
                      <a:r>
                        <a:rPr lang="hu-HU" sz="2200" b="1" i="1" dirty="0" err="1" smtClean="0"/>
                        <a:t>reponálhatósága</a:t>
                      </a:r>
                      <a:endParaRPr lang="hu-HU" sz="2200" b="1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2200" dirty="0" smtClean="0"/>
                        <a:t>Könnyen </a:t>
                      </a:r>
                      <a:r>
                        <a:rPr lang="hu-HU" sz="2200" dirty="0" err="1" smtClean="0"/>
                        <a:t>reponálható</a:t>
                      </a:r>
                      <a:endParaRPr lang="hu-HU" sz="22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2200" dirty="0" err="1" smtClean="0"/>
                        <a:t>Reponálható</a:t>
                      </a:r>
                      <a:endParaRPr lang="hu-HU" sz="22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2200" dirty="0" smtClean="0"/>
                        <a:t>Nem </a:t>
                      </a:r>
                      <a:r>
                        <a:rPr lang="hu-HU" sz="2200" dirty="0" err="1" smtClean="0"/>
                        <a:t>reponálható</a:t>
                      </a:r>
                      <a:endParaRPr lang="hu-HU" sz="22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10131">
                <a:tc>
                  <a:txBody>
                    <a:bodyPr/>
                    <a:lstStyle/>
                    <a:p>
                      <a:r>
                        <a:rPr lang="hu-HU" sz="2200" b="1" i="1" dirty="0" smtClean="0"/>
                        <a:t>Napi tevékenység, fizikai erőkifejtés</a:t>
                      </a:r>
                      <a:endParaRPr lang="hu-HU" sz="2200" b="1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2200" dirty="0" smtClean="0"/>
                        <a:t>Nem korlátozott</a:t>
                      </a:r>
                      <a:endParaRPr lang="hu-HU" sz="22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2200" dirty="0" smtClean="0"/>
                        <a:t>A jelentős erőkifejtés korlátozott</a:t>
                      </a:r>
                      <a:endParaRPr lang="hu-HU" sz="22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2200" dirty="0" smtClean="0"/>
                        <a:t>Korlátozott</a:t>
                      </a:r>
                      <a:endParaRPr lang="hu-HU" sz="22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8780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779585" y="1301262"/>
            <a:ext cx="10515600" cy="4376041"/>
          </a:xfrm>
        </p:spPr>
        <p:txBody>
          <a:bodyPr/>
          <a:lstStyle/>
          <a:p>
            <a:r>
              <a:rPr lang="hu-HU" dirty="0" smtClean="0"/>
              <a:t>Munkaképtelenség</a:t>
            </a:r>
          </a:p>
          <a:p>
            <a:r>
              <a:rPr lang="hu-HU" dirty="0" smtClean="0"/>
              <a:t>Nem tudja, vagy nem akarja elhagyni a lakást</a:t>
            </a:r>
          </a:p>
          <a:p>
            <a:r>
              <a:rPr lang="hu-HU" dirty="0" smtClean="0"/>
              <a:t>Megfoghatatlan panaszok, zsibbadás, fáj, de nem fáj, bizonytalanság érzés, szédülés</a:t>
            </a:r>
          </a:p>
          <a:p>
            <a:r>
              <a:rPr lang="hu-HU" dirty="0" smtClean="0"/>
              <a:t>Számtalan vizsgálat</a:t>
            </a:r>
          </a:p>
          <a:p>
            <a:r>
              <a:rPr lang="hu-HU" dirty="0" smtClean="0"/>
              <a:t>Minden vizsgálati eredmény negatív</a:t>
            </a:r>
          </a:p>
          <a:p>
            <a:r>
              <a:rPr lang="hu-HU" dirty="0" smtClean="0"/>
              <a:t>Utolsó lehetőségként pszichiátriai vizsgálat, esetenként negatív eredménnyel, esetenként PTSD</a:t>
            </a:r>
            <a:endParaRPr lang="hu-HU" dirty="0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dirty="0"/>
              <a:t>Foglalkozás-egészségügyi Ápolók Szakmai Napja, 2024.12.13.</a:t>
            </a:r>
            <a:endParaRPr lang="hu-HU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C05B-3F08-4D98-A75C-F9F266DBAA3E}" type="slidenum">
              <a:rPr lang="hu-HU" smtClean="0"/>
              <a:t>19</a:t>
            </a:fld>
            <a:endParaRPr lang="hu-HU"/>
          </a:p>
        </p:txBody>
      </p:sp>
      <p:sp>
        <p:nvSpPr>
          <p:cNvPr id="6" name="Cím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983025"/>
          </a:xfrm>
        </p:spPr>
        <p:txBody>
          <a:bodyPr>
            <a:normAutofit/>
          </a:bodyPr>
          <a:lstStyle/>
          <a:p>
            <a:pPr algn="ctr"/>
            <a:r>
              <a:rPr lang="hu-HU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Long </a:t>
            </a:r>
            <a:r>
              <a:rPr lang="hu-HU" sz="32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Covid</a:t>
            </a:r>
            <a:endParaRPr lang="hu-HU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89694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107223"/>
            <a:ext cx="10515600" cy="514105"/>
          </a:xfrm>
        </p:spPr>
        <p:txBody>
          <a:bodyPr>
            <a:normAutofit fontScale="90000"/>
          </a:bodyPr>
          <a:lstStyle/>
          <a:p>
            <a:pPr algn="ctr"/>
            <a:r>
              <a:rPr lang="hu-HU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Miről lesz szó?</a:t>
            </a:r>
            <a:endParaRPr lang="hu-HU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61647" y="597877"/>
            <a:ext cx="10515600" cy="5767754"/>
          </a:xfrm>
        </p:spPr>
        <p:txBody>
          <a:bodyPr>
            <a:noAutofit/>
          </a:bodyPr>
          <a:lstStyle/>
          <a:p>
            <a:r>
              <a:rPr lang="hu-HU" sz="1800" dirty="0" smtClean="0"/>
              <a:t>Hol is kezdjük?</a:t>
            </a:r>
          </a:p>
          <a:p>
            <a:r>
              <a:rPr lang="hu-HU" sz="1800" dirty="0" smtClean="0"/>
              <a:t>Mi segíti a  munkánkat?</a:t>
            </a:r>
          </a:p>
          <a:p>
            <a:r>
              <a:rPr lang="hu-HU" sz="1800" dirty="0" smtClean="0"/>
              <a:t>Kórképek, melyek leggyakrabban befolyásolják a munkaköri </a:t>
            </a:r>
            <a:r>
              <a:rPr lang="hu-HU" sz="1800" dirty="0" err="1" smtClean="0"/>
              <a:t>alkalmasságot</a:t>
            </a:r>
            <a:r>
              <a:rPr lang="hu-HU" sz="1800" dirty="0" smtClean="0"/>
              <a:t> (a teljesség igénye nélkül)</a:t>
            </a:r>
          </a:p>
          <a:p>
            <a:pPr lvl="1"/>
            <a:r>
              <a:rPr lang="hu-HU" sz="1800" dirty="0" smtClean="0"/>
              <a:t>Mozgásszervi elváltozások</a:t>
            </a:r>
          </a:p>
          <a:p>
            <a:pPr lvl="1"/>
            <a:r>
              <a:rPr lang="hu-HU" sz="1800" dirty="0" smtClean="0"/>
              <a:t>Pszichiátriai kórképek</a:t>
            </a:r>
          </a:p>
          <a:p>
            <a:pPr lvl="1"/>
            <a:r>
              <a:rPr lang="hu-HU" sz="1800" dirty="0" smtClean="0"/>
              <a:t>Szív-érrendszeri megbetegedések, </a:t>
            </a:r>
            <a:r>
              <a:rPr lang="hu-HU" sz="1800" dirty="0" err="1" smtClean="0"/>
              <a:t>magasvérnyomás</a:t>
            </a:r>
            <a:endParaRPr lang="hu-HU" sz="1800" dirty="0" smtClean="0"/>
          </a:p>
          <a:p>
            <a:pPr lvl="1"/>
            <a:r>
              <a:rPr lang="hu-HU" sz="1800" dirty="0" smtClean="0"/>
              <a:t>Cukorbetegség</a:t>
            </a:r>
          </a:p>
          <a:p>
            <a:pPr lvl="1"/>
            <a:r>
              <a:rPr lang="hu-HU" sz="1800" dirty="0" smtClean="0"/>
              <a:t>Epilepszia</a:t>
            </a:r>
          </a:p>
          <a:p>
            <a:pPr lvl="1"/>
            <a:r>
              <a:rPr lang="hu-HU" sz="1800" dirty="0" err="1" smtClean="0"/>
              <a:t>Vasculáris</a:t>
            </a:r>
            <a:r>
              <a:rPr lang="hu-HU" sz="1800" dirty="0" smtClean="0"/>
              <a:t> </a:t>
            </a:r>
            <a:r>
              <a:rPr lang="hu-HU" sz="1800" dirty="0" err="1" smtClean="0"/>
              <a:t>encephalopathia</a:t>
            </a:r>
            <a:r>
              <a:rPr lang="hu-HU" sz="1800" dirty="0" smtClean="0"/>
              <a:t>, agyi történések utáni állapotok</a:t>
            </a:r>
          </a:p>
          <a:p>
            <a:pPr lvl="1"/>
            <a:r>
              <a:rPr lang="hu-HU" sz="1800" dirty="0" smtClean="0"/>
              <a:t>Halláskiesés</a:t>
            </a:r>
          </a:p>
          <a:p>
            <a:pPr lvl="1"/>
            <a:r>
              <a:rPr lang="hu-HU" sz="1800" dirty="0" smtClean="0"/>
              <a:t>Rossz indulatú daganatok</a:t>
            </a:r>
          </a:p>
          <a:p>
            <a:pPr lvl="1"/>
            <a:r>
              <a:rPr lang="hu-HU" sz="1800" dirty="0" smtClean="0"/>
              <a:t>Szemészeti elváltozások</a:t>
            </a:r>
          </a:p>
          <a:p>
            <a:pPr lvl="1"/>
            <a:r>
              <a:rPr lang="hu-HU" sz="1800" dirty="0" err="1" smtClean="0"/>
              <a:t>Neurodegeneratív</a:t>
            </a:r>
            <a:r>
              <a:rPr lang="hu-HU" sz="1800" dirty="0" smtClean="0"/>
              <a:t>, neurológiai kórképek</a:t>
            </a:r>
          </a:p>
          <a:p>
            <a:pPr lvl="1"/>
            <a:r>
              <a:rPr lang="hu-HU" sz="1800" dirty="0" err="1" smtClean="0"/>
              <a:t>Crohn</a:t>
            </a:r>
            <a:r>
              <a:rPr lang="hu-HU" sz="1800" dirty="0" smtClean="0"/>
              <a:t> </a:t>
            </a:r>
            <a:r>
              <a:rPr lang="hu-HU" sz="1800" dirty="0" smtClean="0"/>
              <a:t>betegség</a:t>
            </a:r>
          </a:p>
          <a:p>
            <a:pPr lvl="1"/>
            <a:r>
              <a:rPr lang="hu-HU" sz="1800" dirty="0" smtClean="0"/>
              <a:t>Elhízás</a:t>
            </a:r>
          </a:p>
          <a:p>
            <a:pPr lvl="1"/>
            <a:r>
              <a:rPr lang="hu-HU" sz="1800" dirty="0" smtClean="0"/>
              <a:t>Long-</a:t>
            </a:r>
            <a:r>
              <a:rPr lang="hu-HU" sz="1800" dirty="0" err="1" smtClean="0"/>
              <a:t>covid</a:t>
            </a:r>
            <a:endParaRPr lang="hu-HU" sz="1800" dirty="0" smtClean="0"/>
          </a:p>
          <a:p>
            <a:pPr lvl="1"/>
            <a:r>
              <a:rPr lang="hu-HU" sz="1800" dirty="0" smtClean="0"/>
              <a:t>Hasfali, lágyéki sérv</a:t>
            </a:r>
            <a:endParaRPr lang="hu-HU" sz="1800" dirty="0"/>
          </a:p>
          <a:p>
            <a:r>
              <a:rPr lang="hu-HU" sz="1800" dirty="0" smtClean="0"/>
              <a:t>Problémák, melyekkel napi szinten szembesülünk</a:t>
            </a:r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dirty="0"/>
              <a:t>Foglalkozás-egészségügyi Ápolók Szakmai Napja, 2024.12.13.</a:t>
            </a:r>
            <a:endParaRPr lang="hu-HU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C05B-3F08-4D98-A75C-F9F266DBAA3E}" type="slidenum">
              <a:rPr lang="hu-HU" smtClean="0"/>
              <a:t>2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330831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56139" y="154111"/>
            <a:ext cx="10515600" cy="485969"/>
          </a:xfrm>
        </p:spPr>
        <p:txBody>
          <a:bodyPr>
            <a:normAutofit fontScale="90000"/>
          </a:bodyPr>
          <a:lstStyle/>
          <a:p>
            <a:pPr algn="ctr"/>
            <a:r>
              <a:rPr lang="hu-HU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Napi problémák</a:t>
            </a:r>
            <a:endParaRPr lang="hu-HU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640080"/>
            <a:ext cx="10515600" cy="5608320"/>
          </a:xfrm>
        </p:spPr>
        <p:txBody>
          <a:bodyPr>
            <a:noAutofit/>
          </a:bodyPr>
          <a:lstStyle/>
          <a:p>
            <a:r>
              <a:rPr lang="hu-HU" sz="2000" dirty="0" smtClean="0"/>
              <a:t>Komplex minősítés (</a:t>
            </a:r>
            <a:r>
              <a:rPr lang="hu-HU" sz="2000" dirty="0" err="1" smtClean="0"/>
              <a:t>mmk</a:t>
            </a:r>
            <a:r>
              <a:rPr lang="hu-HU" sz="2000" dirty="0" smtClean="0"/>
              <a:t> személyek foglalkoztatása)</a:t>
            </a:r>
          </a:p>
          <a:p>
            <a:pPr lvl="1"/>
            <a:r>
              <a:rPr lang="hu-HU" sz="2000" dirty="0" smtClean="0"/>
              <a:t>a bizottság a vizsgálat,a minősítés pillanatában fennálló tényeket, állapotot rögzíti</a:t>
            </a:r>
          </a:p>
          <a:p>
            <a:pPr lvl="2"/>
            <a:r>
              <a:rPr lang="hu-HU" dirty="0"/>
              <a:t>50-60 % közötti egészségi állapot, </a:t>
            </a:r>
            <a:r>
              <a:rPr lang="hu-HU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B2</a:t>
            </a:r>
            <a:r>
              <a:rPr lang="hu-HU" b="1" dirty="0"/>
              <a:t>-</a:t>
            </a:r>
            <a:r>
              <a:rPr lang="hu-HU" dirty="0"/>
              <a:t>es kategória, rehabilitálható lenne, de külön jogszabály alapján nem rehabilitálható –</a:t>
            </a:r>
            <a:r>
              <a:rPr lang="hu-HU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szakmai-, munkavédelmi-, egészségvédelmi szabályok betartása mellett foglalkoztatható</a:t>
            </a:r>
          </a:p>
          <a:p>
            <a:pPr lvl="2"/>
            <a:r>
              <a:rPr lang="hu-HU" dirty="0" smtClean="0"/>
              <a:t>30-50</a:t>
            </a:r>
            <a:r>
              <a:rPr lang="hu-HU" dirty="0"/>
              <a:t>% közötti egészségi állapot, </a:t>
            </a:r>
            <a:r>
              <a:rPr lang="hu-HU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C2</a:t>
            </a:r>
            <a:r>
              <a:rPr lang="hu-HU" dirty="0"/>
              <a:t>-es kategória, rehabilitálható, de külön jogszabály alapján nem rehabilitálható - </a:t>
            </a:r>
            <a:r>
              <a:rPr lang="hu-HU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szakmai-, munkavédelmi-, egészségvédelmi szabályok betartása mellett foglalkoztatható</a:t>
            </a:r>
          </a:p>
          <a:p>
            <a:pPr lvl="2"/>
            <a:r>
              <a:rPr lang="hu-HU" dirty="0" smtClean="0"/>
              <a:t>30</a:t>
            </a:r>
            <a:r>
              <a:rPr lang="hu-HU" dirty="0"/>
              <a:t>% alatti egészségi állapot, </a:t>
            </a:r>
            <a:r>
              <a:rPr lang="hu-HU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D </a:t>
            </a:r>
            <a:r>
              <a:rPr lang="hu-HU" dirty="0"/>
              <a:t>kategória, csak folyamatos támogatással foglalkoztatható, </a:t>
            </a:r>
            <a:r>
              <a:rPr lang="hu-HU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személyi segítő a mindennapokban és a munkában is - szakmai-, munkavédelmi-, egészségvédelmi szabályok betartása mellett foglalkoztatható</a:t>
            </a:r>
          </a:p>
          <a:p>
            <a:pPr lvl="2"/>
            <a:r>
              <a:rPr lang="hu-HU" dirty="0" smtClean="0"/>
              <a:t>Önellátásra </a:t>
            </a:r>
            <a:r>
              <a:rPr lang="hu-HU" dirty="0"/>
              <a:t>részben vagy egyáltalán nem képes, </a:t>
            </a:r>
            <a:r>
              <a:rPr lang="hu-HU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E</a:t>
            </a:r>
            <a:r>
              <a:rPr lang="hu-HU" dirty="0"/>
              <a:t> kategória, egészségi állapota és önellátási képesség hiánya miatt nem foglalkoztatható- </a:t>
            </a:r>
            <a:r>
              <a:rPr lang="hu-HU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személyi segítő a mindennapokban és a munkában is - szakmai-, munkavédelmi-, egészségvédelmi szabályok betartása mellett foglalkoztatható</a:t>
            </a:r>
            <a:endParaRPr lang="hu-HU" b="1" dirty="0" smtClean="0">
              <a:solidFill>
                <a:srgbClr val="FF0000"/>
              </a:solidFill>
            </a:endParaRPr>
          </a:p>
          <a:p>
            <a:pPr lvl="1"/>
            <a:r>
              <a:rPr lang="hu-HU" sz="2000" dirty="0" smtClean="0"/>
              <a:t>D és E kategóriával is dolgozhat az </a:t>
            </a:r>
            <a:r>
              <a:rPr lang="hu-HU" sz="2000" dirty="0" err="1" smtClean="0"/>
              <a:t>mmk</a:t>
            </a:r>
            <a:r>
              <a:rPr lang="hu-HU" sz="2000" dirty="0" smtClean="0"/>
              <a:t> személy a nyílt munkaerő piacon, a számára megfelelő munkakörben, munkakörnyezetben</a:t>
            </a:r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dirty="0"/>
              <a:t>Foglalkozás-egészségügyi Ápolók Szakmai Napja, 2024.12.13.</a:t>
            </a:r>
            <a:endParaRPr lang="hu-HU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C05B-3F08-4D98-A75C-F9F266DBAA3E}" type="slidenum">
              <a:rPr lang="hu-HU" smtClean="0"/>
              <a:t>20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90416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56139" y="154111"/>
            <a:ext cx="10515600" cy="485969"/>
          </a:xfrm>
        </p:spPr>
        <p:txBody>
          <a:bodyPr>
            <a:normAutofit fontScale="90000"/>
          </a:bodyPr>
          <a:lstStyle/>
          <a:p>
            <a:pPr algn="ctr"/>
            <a:r>
              <a:rPr lang="hu-HU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Napi problémák</a:t>
            </a:r>
            <a:endParaRPr lang="hu-HU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640080"/>
            <a:ext cx="10515600" cy="571627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hu-HU" sz="2000" dirty="0" smtClean="0"/>
              <a:t>Egyik nap alkalmas, másnap nem alkalmas</a:t>
            </a:r>
          </a:p>
          <a:p>
            <a:pPr>
              <a:lnSpc>
                <a:spcPct val="100000"/>
              </a:lnSpc>
            </a:pPr>
            <a:r>
              <a:rPr lang="hu-HU" sz="2000" dirty="0" smtClean="0"/>
              <a:t>A cég nem fogad el semmilyen korlátozást („Éjszakai műszakban nem dolgozhat”- nincs éjszakai műszak (22:00-6:00), a kockázati tényezők között sincs felsorolva - ?)</a:t>
            </a:r>
          </a:p>
          <a:p>
            <a:pPr>
              <a:lnSpc>
                <a:spcPct val="100000"/>
              </a:lnSpc>
            </a:pPr>
            <a:r>
              <a:rPr lang="hu-HU" sz="2000" dirty="0" smtClean="0"/>
              <a:t>A HOME OFFICE problémája</a:t>
            </a:r>
          </a:p>
          <a:p>
            <a:pPr lvl="1">
              <a:lnSpc>
                <a:spcPct val="100000"/>
              </a:lnSpc>
            </a:pPr>
            <a:r>
              <a:rPr lang="hu-HU" sz="2000" dirty="0" smtClean="0"/>
              <a:t>Fejfájás</a:t>
            </a:r>
          </a:p>
          <a:p>
            <a:pPr lvl="1">
              <a:lnSpc>
                <a:spcPct val="100000"/>
              </a:lnSpc>
            </a:pPr>
            <a:r>
              <a:rPr lang="hu-HU" sz="2000" dirty="0" err="1" smtClean="0"/>
              <a:t>Covid</a:t>
            </a:r>
            <a:r>
              <a:rPr lang="hu-HU" sz="2000" dirty="0" smtClean="0"/>
              <a:t> után otthon „ragadt”</a:t>
            </a:r>
          </a:p>
          <a:p>
            <a:pPr>
              <a:lnSpc>
                <a:spcPct val="100000"/>
              </a:lnSpc>
            </a:pPr>
            <a:r>
              <a:rPr lang="hu-HU" sz="2000" dirty="0" smtClean="0"/>
              <a:t>A munkavállaló bármit megtesz: </a:t>
            </a:r>
            <a:r>
              <a:rPr lang="hu-HU" sz="2000" dirty="0" err="1" smtClean="0"/>
              <a:t>diszszimulál</a:t>
            </a:r>
            <a:r>
              <a:rPr lang="hu-HU" sz="2000" dirty="0" smtClean="0"/>
              <a:t>, szimulál, letagad, „elfelejti”, „</a:t>
            </a:r>
            <a:r>
              <a:rPr lang="hu-HU" sz="2000" smtClean="0"/>
              <a:t>Táskájában maradt, </a:t>
            </a:r>
            <a:r>
              <a:rPr lang="hu-HU" sz="2000" dirty="0" smtClean="0"/>
              <a:t>otthon maradt”, háziorvost vált, gyógyszerét beszedi/nem szedi, „Persze mert az üzemorvos pikkel rám…” „Az üzemorvos nem adta oda, nem mondta…” „Nekem azt a feladatot nem is kell csinálnom…” „Engem nagyon szeretnek, nagyon várnak vissza, soha nem volt rám panasz….”</a:t>
            </a:r>
          </a:p>
          <a:p>
            <a:pPr>
              <a:lnSpc>
                <a:spcPct val="100000"/>
              </a:lnSpc>
            </a:pPr>
            <a:endParaRPr lang="hu-HU" sz="2000" dirty="0"/>
          </a:p>
          <a:p>
            <a:pPr>
              <a:lnSpc>
                <a:spcPct val="100000"/>
              </a:lnSpc>
            </a:pPr>
            <a:endParaRPr lang="hu-HU" sz="2000" dirty="0" smtClean="0"/>
          </a:p>
          <a:p>
            <a:pPr marL="0" indent="0">
              <a:lnSpc>
                <a:spcPct val="100000"/>
              </a:lnSpc>
              <a:buNone/>
            </a:pPr>
            <a:r>
              <a:rPr lang="hu-HU" sz="2000" dirty="0" smtClean="0"/>
              <a:t>Nem vagyunk egyedül – van lehetőség az „OMFI”</a:t>
            </a:r>
            <a:r>
              <a:rPr lang="hu-HU" sz="2000" dirty="0" err="1" smtClean="0"/>
              <a:t>-tól</a:t>
            </a:r>
            <a:r>
              <a:rPr lang="hu-HU" sz="2000" dirty="0" smtClean="0"/>
              <a:t> konzultációt kérni, akár a beteg személyes vizsgálatával</a:t>
            </a:r>
            <a:endParaRPr lang="hu-HU" sz="2000" dirty="0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dirty="0"/>
              <a:t>Foglalkozás-egészségügyi Ápolók Szakmai Napja, 2024.12.13.</a:t>
            </a:r>
            <a:endParaRPr lang="hu-HU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C05B-3F08-4D98-A75C-F9F266DBAA3E}" type="slidenum">
              <a:rPr lang="hu-HU" smtClean="0"/>
              <a:t>21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84300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dirty="0"/>
              <a:t>Foglalkozás-egészségügyi Ápolók Szakmai Napja, 2024.12.13.</a:t>
            </a:r>
            <a:endParaRPr lang="hu-HU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C05B-3F08-4D98-A75C-F9F266DBAA3E}" type="slidenum">
              <a:rPr lang="hu-HU" smtClean="0"/>
              <a:t>22</a:t>
            </a:fld>
            <a:endParaRPr lang="hu-HU"/>
          </a:p>
        </p:txBody>
      </p:sp>
      <p:pic>
        <p:nvPicPr>
          <p:cNvPr id="2" name="Kép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5068" y="157738"/>
            <a:ext cx="11049000" cy="6246260"/>
          </a:xfrm>
          <a:prstGeom prst="rect">
            <a:avLst/>
          </a:prstGeom>
        </p:spPr>
      </p:pic>
      <p:sp>
        <p:nvSpPr>
          <p:cNvPr id="8" name="Tartalom helye 2"/>
          <p:cNvSpPr txBox="1">
            <a:spLocks/>
          </p:cNvSpPr>
          <p:nvPr/>
        </p:nvSpPr>
        <p:spPr>
          <a:xfrm>
            <a:off x="1244600" y="4242414"/>
            <a:ext cx="9787467" cy="922253"/>
          </a:xfrm>
          <a:prstGeom prst="rect">
            <a:avLst/>
          </a:prstGeom>
          <a:solidFill>
            <a:schemeClr val="bg1">
              <a:alpha val="47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hu-HU" sz="6000" b="1" dirty="0" smtClean="0">
                <a:solidFill>
                  <a:srgbClr val="660033"/>
                </a:solidFill>
                <a:latin typeface="Harlow Solid Italic" panose="04030604020F02020D02" pitchFamily="82" charset="0"/>
              </a:rPr>
              <a:t>Köszönöm a figyelmet</a:t>
            </a:r>
            <a:endParaRPr lang="hu-HU" sz="6000" b="1" dirty="0">
              <a:solidFill>
                <a:srgbClr val="660033"/>
              </a:solidFill>
              <a:latin typeface="Harlow Solid Italic" panose="04030604020F02020D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7707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177560"/>
            <a:ext cx="10515600" cy="725121"/>
          </a:xfrm>
        </p:spPr>
        <p:txBody>
          <a:bodyPr>
            <a:normAutofit/>
          </a:bodyPr>
          <a:lstStyle/>
          <a:p>
            <a:pPr algn="ctr"/>
            <a:r>
              <a:rPr lang="hu-HU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Ezt tudjuk,</a:t>
            </a:r>
            <a:endParaRPr lang="hu-HU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dirty="0"/>
              <a:t>Foglalkozás-egészségügyi Ápolók Szakmai Napja, 2024.12.13.</a:t>
            </a:r>
            <a:endParaRPr lang="hu-HU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C05B-3F08-4D98-A75C-F9F266DBAA3E}" type="slidenum">
              <a:rPr lang="hu-HU" smtClean="0"/>
              <a:t>3</a:t>
            </a:fld>
            <a:endParaRPr lang="hu-HU" dirty="0"/>
          </a:p>
        </p:txBody>
      </p:sp>
      <p:sp>
        <p:nvSpPr>
          <p:cNvPr id="6" name="Tartalom helye 5"/>
          <p:cNvSpPr>
            <a:spLocks noGrp="1"/>
          </p:cNvSpPr>
          <p:nvPr>
            <p:ph idx="1"/>
          </p:nvPr>
        </p:nvSpPr>
        <p:spPr>
          <a:xfrm>
            <a:off x="4677507" y="1359879"/>
            <a:ext cx="7132013" cy="4314093"/>
          </a:xfrm>
        </p:spPr>
        <p:txBody>
          <a:bodyPr>
            <a:normAutofit/>
          </a:bodyPr>
          <a:lstStyle/>
          <a:p>
            <a:r>
              <a:rPr lang="hu-HU" sz="2000" dirty="0" smtClean="0"/>
              <a:t>Kockázatértékelés</a:t>
            </a:r>
          </a:p>
          <a:p>
            <a:pPr marL="0" indent="0">
              <a:buNone/>
            </a:pPr>
            <a:r>
              <a:rPr lang="hu-HU" sz="2000" dirty="0"/>
              <a:t>A munkavédelemről szóló 1993. évi XCIII. törvény (Mvt.) 54. § (2) bekezdés kimondja, hogy "a munkáltató köteles minőségileg, illetve szükség esetén mennyiségileg értékelni a munkavállalók egészségét és biztonságát veszélyeztető </a:t>
            </a:r>
            <a:r>
              <a:rPr lang="hu-HU" sz="2000" dirty="0" smtClean="0"/>
              <a:t>kockázatokat„</a:t>
            </a:r>
          </a:p>
          <a:p>
            <a:r>
              <a:rPr lang="hu-HU" sz="2000" dirty="0" smtClean="0"/>
              <a:t>Kóroki tényezők:</a:t>
            </a:r>
          </a:p>
          <a:p>
            <a:pPr lvl="1"/>
            <a:r>
              <a:rPr lang="hu-HU" sz="2000" dirty="0"/>
              <a:t>Fizikai kóroki tényezők</a:t>
            </a:r>
          </a:p>
          <a:p>
            <a:pPr lvl="1"/>
            <a:r>
              <a:rPr lang="hu-HU" sz="2000" dirty="0"/>
              <a:t>Kémiai kóroki tényezők</a:t>
            </a:r>
          </a:p>
          <a:p>
            <a:pPr lvl="1"/>
            <a:r>
              <a:rPr lang="hu-HU" sz="2000" dirty="0"/>
              <a:t>Biológiai kóroki tényezők</a:t>
            </a:r>
          </a:p>
          <a:p>
            <a:pPr lvl="1"/>
            <a:r>
              <a:rPr lang="hu-HU" sz="2000" dirty="0"/>
              <a:t>Pszicho-szociális kóroki tényezők</a:t>
            </a:r>
          </a:p>
          <a:p>
            <a:pPr lvl="1"/>
            <a:r>
              <a:rPr lang="hu-HU" sz="2000" dirty="0"/>
              <a:t>Ergonómiai kóroki tényezők</a:t>
            </a:r>
          </a:p>
          <a:p>
            <a:pPr lvl="1"/>
            <a:r>
              <a:rPr lang="hu-HU" sz="2000" dirty="0"/>
              <a:t>Pszichés, mentális kóroki tényezők</a:t>
            </a: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46" b="22803"/>
          <a:stretch/>
        </p:blipFill>
        <p:spPr bwMode="auto">
          <a:xfrm>
            <a:off x="246184" y="497321"/>
            <a:ext cx="4431323" cy="554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Szövegdoboz 6"/>
          <p:cNvSpPr txBox="1"/>
          <p:nvPr/>
        </p:nvSpPr>
        <p:spPr>
          <a:xfrm>
            <a:off x="442052" y="6154551"/>
            <a:ext cx="423545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000" dirty="0" smtClean="0"/>
              <a:t>Ungváry György, Morvai Veronika (</a:t>
            </a:r>
            <a:r>
              <a:rPr lang="hu-HU" sz="1000" dirty="0" err="1" smtClean="0"/>
              <a:t>szerk</a:t>
            </a:r>
            <a:r>
              <a:rPr lang="hu-HU" sz="1000" dirty="0" smtClean="0"/>
              <a:t>): Munkaegészségtan, Medicina, 2010.</a:t>
            </a:r>
            <a:endParaRPr lang="hu-HU" sz="1000" dirty="0"/>
          </a:p>
        </p:txBody>
      </p:sp>
    </p:spTree>
    <p:extLst>
      <p:ext uri="{BB962C8B-B14F-4D97-AF65-F5344CB8AC3E}">
        <p14:creationId xmlns:p14="http://schemas.microsoft.com/office/powerpoint/2010/main" val="1395620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14755" y="154113"/>
            <a:ext cx="10515600" cy="549275"/>
          </a:xfrm>
        </p:spPr>
        <p:txBody>
          <a:bodyPr>
            <a:normAutofit/>
          </a:bodyPr>
          <a:lstStyle/>
          <a:p>
            <a:pPr algn="ctr"/>
            <a:r>
              <a:rPr lang="hu-HU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Ezt is tudjuk,</a:t>
            </a:r>
            <a:endParaRPr lang="hu-HU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C05B-3F08-4D98-A75C-F9F266DBAA3E}" type="slidenum">
              <a:rPr lang="hu-HU" smtClean="0"/>
              <a:t>4</a:t>
            </a:fld>
            <a:endParaRPr lang="hu-HU"/>
          </a:p>
        </p:txBody>
      </p:sp>
      <p:graphicFrame>
        <p:nvGraphicFramePr>
          <p:cNvPr id="10" name="Tartalom helye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9004332"/>
              </p:ext>
            </p:extLst>
          </p:nvPr>
        </p:nvGraphicFramePr>
        <p:xfrm>
          <a:off x="597879" y="723655"/>
          <a:ext cx="11054861" cy="59350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Élőláb helye 3"/>
          <p:cNvSpPr>
            <a:spLocks noGrp="1"/>
          </p:cNvSpPr>
          <p:nvPr>
            <p:ph type="ftr" sz="quarter" idx="11"/>
          </p:nvPr>
        </p:nvSpPr>
        <p:spPr>
          <a:xfrm>
            <a:off x="4038600" y="6356354"/>
            <a:ext cx="4114800" cy="365125"/>
          </a:xfrm>
        </p:spPr>
        <p:txBody>
          <a:bodyPr/>
          <a:lstStyle/>
          <a:p>
            <a:r>
              <a:rPr lang="hu-HU" dirty="0"/>
              <a:t>Foglalkozás-egészségügyi Ápolók Szakmai Napja, 2024.12.13.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847716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14753" y="177557"/>
            <a:ext cx="10515600" cy="818906"/>
          </a:xfrm>
        </p:spPr>
        <p:txBody>
          <a:bodyPr>
            <a:normAutofit/>
          </a:bodyPr>
          <a:lstStyle/>
          <a:p>
            <a:pPr algn="ctr"/>
            <a:r>
              <a:rPr lang="hu-HU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Munkaköri alkalmasság elbírálása során segítségül hívhatjuk,</a:t>
            </a:r>
            <a:endParaRPr lang="hu-HU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008185"/>
            <a:ext cx="10515600" cy="5168778"/>
          </a:xfrm>
        </p:spPr>
        <p:txBody>
          <a:bodyPr>
            <a:normAutofit fontScale="77500" lnSpcReduction="20000"/>
          </a:bodyPr>
          <a:lstStyle/>
          <a:p>
            <a:r>
              <a:rPr lang="hu-HU" dirty="0" smtClean="0"/>
              <a:t>Szakmai útmutatók, kézikönyvek (régiek, de vannak)</a:t>
            </a:r>
          </a:p>
          <a:p>
            <a:pPr marL="0" indent="0">
              <a:buNone/>
            </a:pPr>
            <a:r>
              <a:rPr lang="hu-HU" dirty="0" smtClean="0"/>
              <a:t>Brunner </a:t>
            </a:r>
            <a:r>
              <a:rPr lang="hu-HU" dirty="0"/>
              <a:t>P., (szerk.): Orvosi útmutató a szakmai és munkaköri alkalmasság véleményezéséhez és pályaválasztási tanácsadáshoz. OMÜI, Budapest, 1998.</a:t>
            </a:r>
          </a:p>
          <a:p>
            <a:pPr marL="0" indent="0">
              <a:buNone/>
            </a:pPr>
            <a:r>
              <a:rPr lang="hu-HU" dirty="0" smtClean="0"/>
              <a:t>„</a:t>
            </a:r>
            <a:r>
              <a:rPr lang="hu-HU" dirty="0"/>
              <a:t>Foglalkozás-egészségügy kézikönyv” </a:t>
            </a:r>
            <a:r>
              <a:rPr lang="hu-HU" dirty="0">
                <a:hlinkClick r:id="rId2"/>
              </a:rPr>
              <a:t>https://</a:t>
            </a:r>
            <a:r>
              <a:rPr lang="hu-HU" dirty="0" smtClean="0">
                <a:hlinkClick r:id="rId2"/>
              </a:rPr>
              <a:t>semmelweis.hu/nepegeszsegtan/files/2014/09/Kezikonyv-teljes-v%C3%A1ltozat.pdf</a:t>
            </a:r>
            <a:r>
              <a:rPr lang="hu-HU" dirty="0" smtClean="0"/>
              <a:t> </a:t>
            </a:r>
          </a:p>
          <a:p>
            <a:r>
              <a:rPr lang="hu-HU" dirty="0" smtClean="0"/>
              <a:t>Szakmai irányelvek, pl. </a:t>
            </a:r>
            <a:r>
              <a:rPr lang="hu-HU" dirty="0"/>
              <a:t>epilepszia </a:t>
            </a:r>
            <a:r>
              <a:rPr lang="hu-HU" dirty="0">
                <a:hlinkClick r:id="rId3"/>
              </a:rPr>
              <a:t>https://</a:t>
            </a:r>
            <a:r>
              <a:rPr lang="hu-HU" dirty="0" smtClean="0">
                <a:hlinkClick r:id="rId3"/>
              </a:rPr>
              <a:t>drive.google.com/file/d/1twgvBPiz4rDM0yUsB4_iF_LXslb-omY7/view</a:t>
            </a:r>
            <a:r>
              <a:rPr lang="hu-HU" dirty="0" smtClean="0"/>
              <a:t> </a:t>
            </a:r>
          </a:p>
          <a:p>
            <a:r>
              <a:rPr lang="hu-HU" dirty="0" smtClean="0"/>
              <a:t>Jogszabályok</a:t>
            </a:r>
          </a:p>
          <a:p>
            <a:r>
              <a:rPr lang="hu-HU" dirty="0" smtClean="0"/>
              <a:t>A munkahely kockázatértékelés</a:t>
            </a:r>
          </a:p>
          <a:p>
            <a:r>
              <a:rPr lang="hu-HU" dirty="0" smtClean="0"/>
              <a:t>A </a:t>
            </a:r>
            <a:r>
              <a:rPr lang="hu-HU" dirty="0" err="1" smtClean="0"/>
              <a:t>munkahigiénés</a:t>
            </a:r>
            <a:r>
              <a:rPr lang="hu-HU" dirty="0" smtClean="0"/>
              <a:t> bejáráson szerzett tapasztalatok</a:t>
            </a:r>
          </a:p>
          <a:p>
            <a:r>
              <a:rPr lang="hu-HU" dirty="0" smtClean="0"/>
              <a:t>A munkavállaló kezelő orvosa</a:t>
            </a:r>
          </a:p>
          <a:p>
            <a:r>
              <a:rPr lang="hu-HU" dirty="0" smtClean="0"/>
              <a:t>A munkavállaló háziorvosa</a:t>
            </a:r>
          </a:p>
          <a:p>
            <a:r>
              <a:rPr lang="hu-HU" dirty="0" smtClean="0"/>
              <a:t>Üzemorvos kollégák</a:t>
            </a:r>
          </a:p>
          <a:p>
            <a:r>
              <a:rPr lang="hu-HU" dirty="0" smtClean="0"/>
              <a:t>„OMFI”</a:t>
            </a:r>
            <a:endParaRPr lang="hu-HU" dirty="0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dirty="0"/>
              <a:t>Foglalkozás-egészségügyi Ápolók Szakmai Napja, 2024.12.13.</a:t>
            </a:r>
            <a:endParaRPr lang="hu-HU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C05B-3F08-4D98-A75C-F9F266DBAA3E}" type="slidenum">
              <a:rPr lang="hu-HU" smtClean="0"/>
              <a:t>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6875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dirty="0"/>
              <a:t>Foglalkozás-egészségügyi Ápolók Szakmai Napja, 2024.12.13.</a:t>
            </a:r>
            <a:endParaRPr lang="hu-HU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C05B-3F08-4D98-A75C-F9F266DBAA3E}" type="slidenum">
              <a:rPr lang="hu-HU" smtClean="0"/>
              <a:t>6</a:t>
            </a:fld>
            <a:endParaRPr lang="hu-HU"/>
          </a:p>
        </p:txBody>
      </p:sp>
      <p:sp>
        <p:nvSpPr>
          <p:cNvPr id="6" name="Cím 1"/>
          <p:cNvSpPr txBox="1">
            <a:spLocks/>
          </p:cNvSpPr>
          <p:nvPr/>
        </p:nvSpPr>
        <p:spPr>
          <a:xfrm>
            <a:off x="838200" y="126052"/>
            <a:ext cx="10515600" cy="8189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hu-HU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Elváltozások, melyek miatt leggyakrabban kerül sor II. fokú munkaköri orvosi alkalmassági  vizsgálatra</a:t>
            </a:r>
            <a:endParaRPr lang="hu-HU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10" name="Tartalom helye 9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49431" y="1108573"/>
            <a:ext cx="7493137" cy="5084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9952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113691"/>
            <a:ext cx="10515600" cy="50632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2400" dirty="0" smtClean="0"/>
              <a:t>Gyakran okoz fejtörést:</a:t>
            </a:r>
          </a:p>
          <a:p>
            <a:r>
              <a:rPr lang="hu-HU" sz="2400" dirty="0" smtClean="0"/>
              <a:t>Gerinc elváltozások, </a:t>
            </a:r>
            <a:r>
              <a:rPr lang="hu-HU" sz="2400" dirty="0" err="1" smtClean="0"/>
              <a:t>discus</a:t>
            </a:r>
            <a:r>
              <a:rPr lang="hu-HU" sz="2400" dirty="0" smtClean="0"/>
              <a:t> </a:t>
            </a:r>
            <a:r>
              <a:rPr lang="hu-HU" sz="2400" dirty="0" err="1" smtClean="0"/>
              <a:t>hernia</a:t>
            </a:r>
            <a:r>
              <a:rPr lang="hu-HU" sz="2400" dirty="0" smtClean="0"/>
              <a:t> (</a:t>
            </a:r>
            <a:r>
              <a:rPr lang="hu-HU" sz="2400" dirty="0" err="1" smtClean="0"/>
              <a:t>cervicalis</a:t>
            </a:r>
            <a:r>
              <a:rPr lang="hu-HU" sz="2400" dirty="0" smtClean="0"/>
              <a:t>, </a:t>
            </a:r>
            <a:r>
              <a:rPr lang="hu-HU" sz="2400" dirty="0" err="1" smtClean="0"/>
              <a:t>lumbalis</a:t>
            </a:r>
            <a:r>
              <a:rPr lang="hu-HU" sz="2400" dirty="0" smtClean="0"/>
              <a:t> szakaszon), </a:t>
            </a:r>
            <a:r>
              <a:rPr lang="hu-HU" sz="2400" dirty="0" err="1" smtClean="0"/>
              <a:t>Bechterew</a:t>
            </a:r>
            <a:r>
              <a:rPr lang="hu-HU" sz="2400" dirty="0" smtClean="0"/>
              <a:t> kór</a:t>
            </a:r>
          </a:p>
          <a:p>
            <a:r>
              <a:rPr lang="hu-HU" sz="2400" dirty="0" smtClean="0"/>
              <a:t>Térd, csípő ízület elváltozások, protézis műtét előtti/utáni állapotok </a:t>
            </a:r>
            <a:r>
              <a:rPr lang="hu-HU" sz="2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!</a:t>
            </a:r>
            <a:endParaRPr lang="hu-HU" sz="2400" dirty="0" smtClean="0"/>
          </a:p>
          <a:p>
            <a:r>
              <a:rPr lang="hu-HU" sz="2400" dirty="0" smtClean="0"/>
              <a:t>Kéz ujj amputáció</a:t>
            </a:r>
          </a:p>
          <a:p>
            <a:endParaRPr lang="hu-HU" sz="2400" dirty="0" smtClean="0"/>
          </a:p>
          <a:p>
            <a:pPr>
              <a:buFont typeface="Calibri" panose="020F0502020204030204" pitchFamily="34" charset="0"/>
              <a:buChar char="?"/>
            </a:pPr>
            <a:r>
              <a:rPr lang="hu-HU" sz="2400" dirty="0" smtClean="0"/>
              <a:t>Terhelhetőség</a:t>
            </a:r>
          </a:p>
          <a:p>
            <a:pPr>
              <a:buFont typeface="Calibri" panose="020F0502020204030204" pitchFamily="34" charset="0"/>
              <a:buChar char="?"/>
            </a:pPr>
            <a:r>
              <a:rPr lang="hu-HU" sz="2400" dirty="0" smtClean="0"/>
              <a:t>Kényszertesttartás</a:t>
            </a:r>
          </a:p>
          <a:p>
            <a:pPr>
              <a:buFont typeface="Calibri" panose="020F0502020204030204" pitchFamily="34" charset="0"/>
              <a:buChar char="?"/>
            </a:pPr>
            <a:r>
              <a:rPr lang="hu-HU" sz="2400" dirty="0" smtClean="0"/>
              <a:t>Kézi anyagmozgatás</a:t>
            </a:r>
          </a:p>
          <a:p>
            <a:pPr>
              <a:buFont typeface="Calibri" panose="020F0502020204030204" pitchFamily="34" charset="0"/>
              <a:buChar char="?"/>
            </a:pPr>
            <a:r>
              <a:rPr lang="hu-HU" sz="2400" dirty="0" smtClean="0"/>
              <a:t>Teljes test / kéz- karvibráció</a:t>
            </a:r>
            <a:endParaRPr lang="hu-HU" sz="2400" dirty="0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dirty="0"/>
              <a:t>Foglalkozás-egészségügyi Ápolók Szakmai Napja, 2024.12.13.</a:t>
            </a:r>
            <a:endParaRPr lang="hu-HU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C05B-3F08-4D98-A75C-F9F266DBAA3E}" type="slidenum">
              <a:rPr lang="hu-HU" smtClean="0"/>
              <a:t>7</a:t>
            </a:fld>
            <a:endParaRPr lang="hu-HU"/>
          </a:p>
        </p:txBody>
      </p:sp>
      <p:sp>
        <p:nvSpPr>
          <p:cNvPr id="6" name="Cím 1"/>
          <p:cNvSpPr>
            <a:spLocks noGrp="1"/>
          </p:cNvSpPr>
          <p:nvPr>
            <p:ph type="title"/>
          </p:nvPr>
        </p:nvSpPr>
        <p:spPr>
          <a:xfrm>
            <a:off x="838200" y="365130"/>
            <a:ext cx="10515600" cy="532646"/>
          </a:xfrm>
        </p:spPr>
        <p:txBody>
          <a:bodyPr>
            <a:normAutofit/>
          </a:bodyPr>
          <a:lstStyle/>
          <a:p>
            <a:pPr algn="ctr"/>
            <a:r>
              <a:rPr lang="hu-HU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Mozgásszervi </a:t>
            </a:r>
            <a:r>
              <a:rPr lang="hu-HU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megbetegedések</a:t>
            </a:r>
            <a:endParaRPr lang="hu-HU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35775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04800" y="1512277"/>
            <a:ext cx="3915508" cy="37279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u-HU" sz="1800" dirty="0" smtClean="0"/>
              <a:t>Gyakran okoz fejtörést:</a:t>
            </a:r>
          </a:p>
          <a:p>
            <a:r>
              <a:rPr lang="hu-HU" sz="1800" dirty="0" smtClean="0"/>
              <a:t>Bipoláris zavarok</a:t>
            </a:r>
          </a:p>
          <a:p>
            <a:r>
              <a:rPr lang="hu-HU" sz="1800" dirty="0" smtClean="0"/>
              <a:t>Depresszió, szorongás</a:t>
            </a:r>
          </a:p>
          <a:p>
            <a:r>
              <a:rPr lang="hu-HU" sz="1800" dirty="0" err="1" smtClean="0"/>
              <a:t>Schisophrenia</a:t>
            </a:r>
            <a:r>
              <a:rPr lang="hu-HU" sz="1800" dirty="0" smtClean="0"/>
              <a:t> (kezelt, szigorú pszichiátriai kontroll mellett)</a:t>
            </a:r>
          </a:p>
          <a:p>
            <a:r>
              <a:rPr lang="hu-HU" sz="1800" dirty="0" smtClean="0"/>
              <a:t>Személyiségzavarok (</a:t>
            </a:r>
            <a:r>
              <a:rPr lang="hu-HU" sz="1800" dirty="0" err="1" smtClean="0"/>
              <a:t>Borderline</a:t>
            </a:r>
            <a:r>
              <a:rPr lang="hu-HU" sz="1800" dirty="0" smtClean="0"/>
              <a:t>)</a:t>
            </a:r>
          </a:p>
          <a:p>
            <a:r>
              <a:rPr lang="hu-HU" sz="1800" dirty="0" smtClean="0"/>
              <a:t>PTSD </a:t>
            </a:r>
            <a:r>
              <a:rPr lang="hu-HU" sz="1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!</a:t>
            </a:r>
            <a:endParaRPr lang="hu-HU" sz="1800" dirty="0" smtClean="0"/>
          </a:p>
          <a:p>
            <a:r>
              <a:rPr lang="hu-HU" sz="1800" dirty="0" smtClean="0"/>
              <a:t>Drogfüggőség</a:t>
            </a:r>
          </a:p>
          <a:p>
            <a:r>
              <a:rPr lang="hu-HU" sz="1800" dirty="0" smtClean="0"/>
              <a:t>Alkoholbetegség</a:t>
            </a:r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dirty="0"/>
              <a:t>Foglalkozás-egészségügyi Ápolók Szakmai Napja, 2024.12.13.</a:t>
            </a:r>
            <a:endParaRPr lang="hu-HU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C05B-3F08-4D98-A75C-F9F266DBAA3E}" type="slidenum">
              <a:rPr lang="hu-HU" smtClean="0"/>
              <a:t>8</a:t>
            </a:fld>
            <a:endParaRPr lang="hu-HU"/>
          </a:p>
        </p:txBody>
      </p:sp>
      <p:sp>
        <p:nvSpPr>
          <p:cNvPr id="6" name="Cím 1"/>
          <p:cNvSpPr>
            <a:spLocks noGrp="1"/>
          </p:cNvSpPr>
          <p:nvPr>
            <p:ph type="title"/>
          </p:nvPr>
        </p:nvSpPr>
        <p:spPr>
          <a:xfrm>
            <a:off x="803031" y="130667"/>
            <a:ext cx="10515600" cy="842347"/>
          </a:xfrm>
        </p:spPr>
        <p:txBody>
          <a:bodyPr>
            <a:normAutofit/>
          </a:bodyPr>
          <a:lstStyle/>
          <a:p>
            <a:pPr algn="ctr"/>
            <a:r>
              <a:rPr lang="hu-HU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Pszichiátriai </a:t>
            </a:r>
            <a:r>
              <a:rPr lang="hu-HU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megbetegedések 1.</a:t>
            </a:r>
            <a:endParaRPr lang="hu-HU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Szövegdoboz 1"/>
          <p:cNvSpPr txBox="1"/>
          <p:nvPr/>
        </p:nvSpPr>
        <p:spPr>
          <a:xfrm>
            <a:off x="6248400" y="2091173"/>
            <a:ext cx="4827604" cy="13388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dirty="0" smtClean="0"/>
              <a:t>RÉSZLETES ANAMNÉZIS (pl. PTSD)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dirty="0" smtClean="0"/>
              <a:t>Munkakörülmények (nyitott </a:t>
            </a:r>
            <a:r>
              <a:rPr lang="hu-HU" dirty="0" err="1" smtClean="0"/>
              <a:t>office</a:t>
            </a:r>
            <a:r>
              <a:rPr lang="hu-HU" dirty="0" smtClean="0"/>
              <a:t>, feladatok, )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dirty="0" smtClean="0"/>
              <a:t>Ellátandó munkakör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13328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16523" y="586154"/>
            <a:ext cx="11453446" cy="5787176"/>
          </a:xfrm>
        </p:spPr>
        <p:txBody>
          <a:bodyPr>
            <a:noAutofit/>
          </a:bodyPr>
          <a:lstStyle/>
          <a:p>
            <a:pPr>
              <a:buFont typeface="Calibri" panose="020F0502020204030204" pitchFamily="34" charset="0"/>
              <a:buChar char="?"/>
            </a:pPr>
            <a:r>
              <a:rPr lang="hu-HU" sz="1800" dirty="0" smtClean="0"/>
              <a:t>Jogszabályok</a:t>
            </a:r>
          </a:p>
          <a:p>
            <a:pPr marL="0" indent="0">
              <a:buNone/>
            </a:pPr>
            <a:r>
              <a:rPr lang="hu-HU" sz="1800" dirty="0"/>
              <a:t>40/2004. (IV.26.) ESZCSM rendelet az egészségügyi tevékenység végzéséhez szükséges egészségi alkalmasság vizsgálatáról és minősítéséről.</a:t>
            </a:r>
          </a:p>
          <a:p>
            <a:pPr marL="0" indent="0">
              <a:buNone/>
            </a:pPr>
            <a:r>
              <a:rPr lang="hu-HU" sz="1800" dirty="0"/>
              <a:t>22/1991. (XI.15.) NM rendelet a kézilőfegyverek, lőszerek, gáz- és riasztófegyverek megszerzésének és tartásának egészségi alkalmassági feltételeiről és vizsgálatáról.</a:t>
            </a:r>
          </a:p>
          <a:p>
            <a:pPr marL="0" indent="0">
              <a:buNone/>
            </a:pPr>
            <a:r>
              <a:rPr lang="hu-HU" sz="1800" dirty="0"/>
              <a:t>13/1992. (VI.26.) NM rendelet a közúti járművezetők egészségi </a:t>
            </a:r>
            <a:r>
              <a:rPr lang="hu-HU" sz="1800" dirty="0" err="1"/>
              <a:t>alkalmasságának</a:t>
            </a:r>
            <a:r>
              <a:rPr lang="hu-HU" sz="1800" dirty="0"/>
              <a:t> megállapításáról.</a:t>
            </a:r>
          </a:p>
          <a:p>
            <a:pPr marL="0" indent="0">
              <a:buNone/>
            </a:pPr>
            <a:r>
              <a:rPr lang="hu-HU" sz="1800" dirty="0"/>
              <a:t>78/1999. (XII.29.) EüM-BM együttes rendelet a közterület-felügyelők egészségi, fizikai és pszichikai alkalmassági követelményeiről.</a:t>
            </a:r>
          </a:p>
          <a:p>
            <a:pPr marL="0" indent="0">
              <a:buNone/>
            </a:pPr>
            <a:endParaRPr lang="hu-HU" sz="1800" dirty="0" smtClean="0"/>
          </a:p>
          <a:p>
            <a:pPr>
              <a:buFont typeface="Calibri" panose="020F0502020204030204" pitchFamily="34" charset="0"/>
              <a:buChar char="?"/>
            </a:pPr>
            <a:r>
              <a:rPr lang="hu-HU" sz="1800" dirty="0" smtClean="0"/>
              <a:t>Betegségbelátás</a:t>
            </a:r>
          </a:p>
          <a:p>
            <a:pPr>
              <a:buFont typeface="Calibri" panose="020F0502020204030204" pitchFamily="34" charset="0"/>
              <a:buChar char="?"/>
            </a:pPr>
            <a:r>
              <a:rPr lang="hu-HU" sz="1800" dirty="0" smtClean="0"/>
              <a:t>Pszichiáter szakorvosi konzultáció</a:t>
            </a:r>
          </a:p>
          <a:p>
            <a:pPr>
              <a:buFont typeface="Calibri" panose="020F0502020204030204" pitchFamily="34" charset="0"/>
              <a:buChar char="?"/>
            </a:pPr>
            <a:r>
              <a:rPr lang="hu-HU" sz="1800" dirty="0" smtClean="0"/>
              <a:t>Gyógyszerrel jól kezelhető, pszichiátriai szigorú kontroll</a:t>
            </a:r>
          </a:p>
          <a:p>
            <a:pPr>
              <a:buFont typeface="Calibri" panose="020F0502020204030204" pitchFamily="34" charset="0"/>
              <a:buChar char="?"/>
            </a:pPr>
            <a:r>
              <a:rPr lang="hu-HU" sz="1800" dirty="0" smtClean="0"/>
              <a:t>Otthon búslakodni – dolgozni – kereset kiesés – el tudja látni a munkáját – fokozott figyelem, fokozott balesetveszély</a:t>
            </a:r>
          </a:p>
          <a:p>
            <a:r>
              <a:rPr lang="hu-HU" sz="1800" dirty="0" smtClean="0"/>
              <a:t>Aktuális állapot</a:t>
            </a:r>
          </a:p>
          <a:p>
            <a:r>
              <a:rPr lang="hu-HU" sz="1800" dirty="0" smtClean="0"/>
              <a:t>Kezeléssel jól karbantartható?</a:t>
            </a:r>
          </a:p>
          <a:p>
            <a:r>
              <a:rPr lang="hu-HU" sz="1800" dirty="0" smtClean="0"/>
              <a:t>Várható an stabil lesz az állapota?</a:t>
            </a:r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dirty="0"/>
              <a:t>Foglalkozás-egészségügyi Ápolók Szakmai Napja, 2024.12.13.</a:t>
            </a:r>
            <a:endParaRPr lang="hu-HU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C05B-3F08-4D98-A75C-F9F266DBAA3E}" type="slidenum">
              <a:rPr lang="hu-HU" smtClean="0"/>
              <a:t>9</a:t>
            </a:fld>
            <a:endParaRPr lang="hu-HU" dirty="0"/>
          </a:p>
        </p:txBody>
      </p:sp>
      <p:sp>
        <p:nvSpPr>
          <p:cNvPr id="6" name="Cím 1"/>
          <p:cNvSpPr>
            <a:spLocks noGrp="1"/>
          </p:cNvSpPr>
          <p:nvPr>
            <p:ph type="title"/>
          </p:nvPr>
        </p:nvSpPr>
        <p:spPr>
          <a:xfrm>
            <a:off x="803031" y="0"/>
            <a:ext cx="10515600" cy="631332"/>
          </a:xfrm>
        </p:spPr>
        <p:txBody>
          <a:bodyPr>
            <a:normAutofit/>
          </a:bodyPr>
          <a:lstStyle/>
          <a:p>
            <a:pPr algn="ctr"/>
            <a:r>
              <a:rPr lang="hu-HU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Pszichiátriai </a:t>
            </a:r>
            <a:r>
              <a:rPr lang="hu-HU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megbetegedések 2.</a:t>
            </a:r>
            <a:endParaRPr lang="hu-HU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7" name="Jobb oldali kapcsos zárójel 6"/>
          <p:cNvSpPr/>
          <p:nvPr/>
        </p:nvSpPr>
        <p:spPr>
          <a:xfrm>
            <a:off x="3703846" y="5118962"/>
            <a:ext cx="422029" cy="1137138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8" name="Szövegdoboz 7"/>
          <p:cNvSpPr txBox="1"/>
          <p:nvPr/>
        </p:nvSpPr>
        <p:spPr>
          <a:xfrm>
            <a:off x="4125875" y="5456698"/>
            <a:ext cx="21142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dirty="0" smtClean="0"/>
              <a:t>Egyéni elbírálás</a:t>
            </a:r>
            <a:endParaRPr lang="hu-HU" sz="2400" dirty="0"/>
          </a:p>
        </p:txBody>
      </p:sp>
    </p:spTree>
    <p:extLst>
      <p:ext uri="{BB962C8B-B14F-4D97-AF65-F5344CB8AC3E}">
        <p14:creationId xmlns:p14="http://schemas.microsoft.com/office/powerpoint/2010/main" val="1776295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1920</TotalTime>
  <Words>2151</Words>
  <Application>Microsoft Office PowerPoint</Application>
  <PresentationFormat>Szélesvásznú</PresentationFormat>
  <Paragraphs>279</Paragraphs>
  <Slides>22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22</vt:i4>
      </vt:variant>
    </vt:vector>
  </HeadingPairs>
  <TitlesOfParts>
    <vt:vector size="28" baseType="lpstr">
      <vt:lpstr>Arial</vt:lpstr>
      <vt:lpstr>Calibri</vt:lpstr>
      <vt:lpstr>Calibri Light</vt:lpstr>
      <vt:lpstr>Courier New</vt:lpstr>
      <vt:lpstr>Harlow Solid Italic</vt:lpstr>
      <vt:lpstr>Office-téma</vt:lpstr>
      <vt:lpstr>Munkára való alkalmasságot gyakran befolyásoló betegségek – az alkalmasság megítélésének szempontjai</vt:lpstr>
      <vt:lpstr>Miről lesz szó?</vt:lpstr>
      <vt:lpstr>Ezt tudjuk,</vt:lpstr>
      <vt:lpstr>Ezt is tudjuk,</vt:lpstr>
      <vt:lpstr>Munkaköri alkalmasság elbírálása során segítségül hívhatjuk,</vt:lpstr>
      <vt:lpstr>PowerPoint-bemutató</vt:lpstr>
      <vt:lpstr>Mozgásszervi megbetegedések</vt:lpstr>
      <vt:lpstr>Pszichiátriai megbetegedések 1.</vt:lpstr>
      <vt:lpstr>Pszichiátriai megbetegedések 2.</vt:lpstr>
      <vt:lpstr>Szív-érrendszeri megbetegedések</vt:lpstr>
      <vt:lpstr>Diabetes Mellitus</vt:lpstr>
      <vt:lpstr>Epilepszia</vt:lpstr>
      <vt:lpstr>Halláskiesés</vt:lpstr>
      <vt:lpstr>Agyi történések utáni állapot, vascularis encephalopathia</vt:lpstr>
      <vt:lpstr>Rosszindulati daganat</vt:lpstr>
      <vt:lpstr>Sclerosis Multiplex</vt:lpstr>
      <vt:lpstr>Crohn betegség</vt:lpstr>
      <vt:lpstr>Hasfali, lágyéki sérv</vt:lpstr>
      <vt:lpstr>Long Covid</vt:lpstr>
      <vt:lpstr>Napi problémák</vt:lpstr>
      <vt:lpstr>Napi problémák</vt:lpstr>
      <vt:lpstr>PowerPoint-bemutató</vt:lpstr>
    </vt:vector>
  </TitlesOfParts>
  <Company>NNK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Munkára való alkalmasságot gyakran befolyásoló betegségek – az alkalmasság megítélésének szempontjai</dc:title>
  <dc:creator>Kőszeginé Dr. Nagy Sarolta</dc:creator>
  <cp:lastModifiedBy>Kőszeginé Dr. Nagy Sarolta</cp:lastModifiedBy>
  <cp:revision>121</cp:revision>
  <dcterms:created xsi:type="dcterms:W3CDTF">2024-09-06T10:09:42Z</dcterms:created>
  <dcterms:modified xsi:type="dcterms:W3CDTF">2024-12-13T07:42:23Z</dcterms:modified>
</cp:coreProperties>
</file>