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58" r:id="rId6"/>
    <p:sldId id="259" r:id="rId7"/>
    <p:sldId id="260" r:id="rId8"/>
    <p:sldId id="261" r:id="rId9"/>
    <p:sldId id="263" r:id="rId10"/>
    <p:sldId id="269" r:id="rId11"/>
    <p:sldId id="265" r:id="rId12"/>
    <p:sldId id="275" r:id="rId13"/>
    <p:sldId id="278" r:id="rId14"/>
    <p:sldId id="279" r:id="rId15"/>
    <p:sldId id="281" r:id="rId16"/>
    <p:sldId id="282" r:id="rId17"/>
    <p:sldId id="268" r:id="rId18"/>
    <p:sldId id="270" r:id="rId19"/>
    <p:sldId id="271" r:id="rId20"/>
    <p:sldId id="283" r:id="rId21"/>
    <p:sldId id="272" r:id="rId22"/>
    <p:sldId id="284" r:id="rId23"/>
    <p:sldId id="285" r:id="rId24"/>
    <p:sldId id="286" r:id="rId25"/>
    <p:sldId id="273" r:id="rId26"/>
    <p:sldId id="274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5909" autoAdjust="0"/>
  </p:normalViewPr>
  <p:slideViewPr>
    <p:cSldViewPr snapToGrid="0" showGuides="1">
      <p:cViewPr varScale="1">
        <p:scale>
          <a:sx n="113" d="100"/>
          <a:sy n="113" d="100"/>
        </p:scale>
        <p:origin x="-47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0" Type="http://schemas.openxmlformats.org/officeDocument/2006/relationships/tableStyles" Target="tableStyles.xml"/><Relationship Id="rId3" Type="http://schemas.openxmlformats.org/officeDocument/2006/relationships/slide" Target="slides/slide1.xml"/><Relationship Id="rId29" Type="http://schemas.openxmlformats.org/officeDocument/2006/relationships/viewProps" Target="viewProps.xml"/><Relationship Id="rId28" Type="http://schemas.openxmlformats.org/officeDocument/2006/relationships/presProps" Target="presProps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0B148-EF80-4043-A675-8E3043521E86}" type="datetimeFigureOut">
              <a:rPr lang="hu-HU" smtClean="0"/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  <a:endParaRPr lang="hu-HU"/>
          </a:p>
          <a:p>
            <a:pPr lvl="1"/>
            <a:r>
              <a:rPr lang="hu-HU"/>
              <a:t>Második szint</a:t>
            </a:r>
            <a:endParaRPr lang="hu-HU"/>
          </a:p>
          <a:p>
            <a:pPr lvl="2"/>
            <a:r>
              <a:rPr lang="hu-HU"/>
              <a:t>Harmadik szint</a:t>
            </a:r>
            <a:endParaRPr lang="hu-HU"/>
          </a:p>
          <a:p>
            <a:pPr lvl="3"/>
            <a:r>
              <a:rPr lang="hu-HU"/>
              <a:t>Negyedik szint</a:t>
            </a:r>
            <a:endParaRPr lang="hu-HU"/>
          </a:p>
          <a:p>
            <a:pPr lvl="4"/>
            <a:r>
              <a:rPr lang="hu-HU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A3F740-372F-4207-8D15-D46D088D4573}" type="slidenum">
              <a:rPr lang="hu-HU" smtClean="0"/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A3F740-372F-4207-8D15-D46D088D4573}" type="slidenum">
              <a:rPr lang="hu-HU" smtClean="0"/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A3F740-372F-4207-8D15-D46D088D4573}" type="slidenum">
              <a:rPr lang="hu-HU" smtClean="0"/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Címdia">
    <p:bg>
      <p:bgPr>
        <a:gradFill flip="none" rotWithShape="1">
          <a:gsLst>
            <a:gs pos="0">
              <a:srgbClr val="B1DDFF"/>
            </a:gs>
            <a:gs pos="100000">
              <a:srgbClr val="B1DDFF">
                <a:lumMod val="64000"/>
                <a:lumOff val="36000"/>
              </a:srgb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12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368300" ty="203200" sx="64000" sy="64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C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bg2"/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B732F133-3473-4023-8EB4-B3FCCCD9E842}" type="datetimeFigureOut">
              <a:rPr lang="hu-HU" smtClean="0"/>
            </a:fld>
            <a:endParaRPr lang="hu-HU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bg2"/>
                </a:solidFill>
              </a:defRPr>
            </a:lvl1pPr>
          </a:lstStyle>
          <a:p>
            <a:endParaRPr lang="hu-HU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E35F5342-8573-4247-A479-45989F3513FD}" type="slidenum">
              <a:rPr lang="hu-HU" smtClean="0"/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  <a:endParaRPr lang="hu-HU"/>
          </a:p>
          <a:p>
            <a:pPr lvl="1"/>
            <a:r>
              <a:rPr lang="hu-HU"/>
              <a:t>Második szint</a:t>
            </a:r>
            <a:endParaRPr lang="hu-HU"/>
          </a:p>
          <a:p>
            <a:pPr lvl="2"/>
            <a:r>
              <a:rPr lang="hu-HU"/>
              <a:t>Harmadik szint</a:t>
            </a:r>
            <a:endParaRPr lang="hu-HU"/>
          </a:p>
          <a:p>
            <a:pPr lvl="3"/>
            <a:r>
              <a:rPr lang="hu-HU"/>
              <a:t>Negyedik szint</a:t>
            </a:r>
            <a:endParaRPr lang="hu-HU"/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2F133-3473-4023-8EB4-B3FCCCD9E842}" type="datetimeFigureOut">
              <a:rPr lang="hu-HU" smtClean="0"/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342-8573-4247-A479-45989F3513FD}" type="slidenum">
              <a:rPr lang="hu-HU" smtClean="0"/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  <a:endParaRPr lang="hu-HU"/>
          </a:p>
          <a:p>
            <a:pPr lvl="1"/>
            <a:r>
              <a:rPr lang="hu-HU"/>
              <a:t>Második szint</a:t>
            </a:r>
            <a:endParaRPr lang="hu-HU"/>
          </a:p>
          <a:p>
            <a:pPr lvl="2"/>
            <a:r>
              <a:rPr lang="hu-HU"/>
              <a:t>Harmadik szint</a:t>
            </a:r>
            <a:endParaRPr lang="hu-HU"/>
          </a:p>
          <a:p>
            <a:pPr lvl="3"/>
            <a:r>
              <a:rPr lang="hu-HU"/>
              <a:t>Negyedik szint</a:t>
            </a:r>
            <a:endParaRPr lang="hu-HU"/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2F133-3473-4023-8EB4-B3FCCCD9E842}" type="datetimeFigureOut">
              <a:rPr lang="hu-HU" smtClean="0"/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342-8573-4247-A479-45989F3513FD}" type="slidenum">
              <a:rPr lang="hu-HU" smtClean="0"/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  <a:endParaRPr lang="hu-HU"/>
          </a:p>
          <a:p>
            <a:pPr lvl="1"/>
            <a:r>
              <a:rPr lang="hu-HU"/>
              <a:t>Második szint</a:t>
            </a:r>
            <a:endParaRPr lang="hu-HU"/>
          </a:p>
          <a:p>
            <a:pPr lvl="2"/>
            <a:r>
              <a:rPr lang="hu-HU"/>
              <a:t>Harmadik szint</a:t>
            </a:r>
            <a:endParaRPr lang="hu-HU"/>
          </a:p>
          <a:p>
            <a:pPr lvl="3"/>
            <a:r>
              <a:rPr lang="hu-HU"/>
              <a:t>Negyedik szint</a:t>
            </a:r>
            <a:endParaRPr lang="hu-HU"/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2F133-3473-4023-8EB4-B3FCCCD9E842}" type="datetimeFigureOut">
              <a:rPr lang="hu-HU" smtClean="0"/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342-8573-4247-A479-45989F3513FD}" type="slidenum">
              <a:rPr lang="hu-HU" smtClean="0"/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zakaszfejléc">
    <p:bg>
      <p:bgPr>
        <a:gradFill flip="none" rotWithShape="1">
          <a:gsLst>
            <a:gs pos="0">
              <a:schemeClr val="bg2">
                <a:tint val="80000"/>
                <a:shade val="100000"/>
                <a:satMod val="300000"/>
              </a:schemeClr>
            </a:gs>
            <a:gs pos="100000">
              <a:srgbClr val="B1DDFF">
                <a:lumMod val="64000"/>
                <a:lumOff val="36000"/>
              </a:srgb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12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68300" ty="203200" sx="64000" sy="64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C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bg2"/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345" algn="l"/>
              </a:tabLst>
              <a:defRPr sz="1600">
                <a:solidFill>
                  <a:schemeClr val="bg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B732F133-3473-4023-8EB4-B3FCCCD9E842}" type="datetimeFigureOut">
              <a:rPr lang="hu-HU" smtClean="0"/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>
                <a:solidFill>
                  <a:schemeClr val="bg2"/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E35F5342-8573-4247-A479-45989F3513FD}" type="slidenum">
              <a:rPr lang="hu-HU" smtClean="0"/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/>
              <a:t>Mintaszöveg szerkesztése</a:t>
            </a:r>
            <a:endParaRPr lang="hu-HU"/>
          </a:p>
          <a:p>
            <a:pPr lvl="1"/>
            <a:r>
              <a:rPr lang="hu-HU"/>
              <a:t>Második szint</a:t>
            </a:r>
            <a:endParaRPr lang="hu-HU"/>
          </a:p>
          <a:p>
            <a:pPr lvl="2"/>
            <a:r>
              <a:rPr lang="hu-HU"/>
              <a:t>Harmadik szint</a:t>
            </a:r>
            <a:endParaRPr lang="hu-HU"/>
          </a:p>
          <a:p>
            <a:pPr lvl="3"/>
            <a:r>
              <a:rPr lang="hu-HU"/>
              <a:t>Negyedik szint</a:t>
            </a:r>
            <a:endParaRPr lang="hu-HU"/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/>
              <a:t>Mintaszöveg szerkesztése</a:t>
            </a:r>
            <a:endParaRPr lang="hu-HU"/>
          </a:p>
          <a:p>
            <a:pPr lvl="1"/>
            <a:r>
              <a:rPr lang="hu-HU"/>
              <a:t>Második szint</a:t>
            </a:r>
            <a:endParaRPr lang="hu-HU"/>
          </a:p>
          <a:p>
            <a:pPr lvl="2"/>
            <a:r>
              <a:rPr lang="hu-HU"/>
              <a:t>Harmadik szint</a:t>
            </a:r>
            <a:endParaRPr lang="hu-HU"/>
          </a:p>
          <a:p>
            <a:pPr lvl="3"/>
            <a:r>
              <a:rPr lang="hu-HU"/>
              <a:t>Negyedik szint</a:t>
            </a:r>
            <a:endParaRPr lang="hu-HU"/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2F133-3473-4023-8EB4-B3FCCCD9E842}" type="datetimeFigureOut">
              <a:rPr lang="hu-HU" smtClean="0"/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342-8573-4247-A479-45989F3513FD}" type="slidenum">
              <a:rPr lang="hu-HU" smtClean="0"/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  <a:endParaRPr lang="hu-HU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/>
              <a:t>Mintaszöveg szerkesztése</a:t>
            </a:r>
            <a:endParaRPr lang="hu-HU"/>
          </a:p>
          <a:p>
            <a:pPr lvl="1"/>
            <a:r>
              <a:rPr lang="hu-HU"/>
              <a:t>Második szint</a:t>
            </a:r>
            <a:endParaRPr lang="hu-HU"/>
          </a:p>
          <a:p>
            <a:pPr lvl="2"/>
            <a:r>
              <a:rPr lang="hu-HU"/>
              <a:t>Harmadik szint</a:t>
            </a:r>
            <a:endParaRPr lang="hu-HU"/>
          </a:p>
          <a:p>
            <a:pPr lvl="3"/>
            <a:r>
              <a:rPr lang="hu-HU"/>
              <a:t>Negyedik szint</a:t>
            </a:r>
            <a:endParaRPr lang="hu-HU"/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  <a:endParaRPr lang="hu-HU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/>
              <a:t>Mintaszöveg szerkesztése</a:t>
            </a:r>
            <a:endParaRPr lang="hu-HU"/>
          </a:p>
          <a:p>
            <a:pPr lvl="1"/>
            <a:r>
              <a:rPr lang="hu-HU"/>
              <a:t>Második szint</a:t>
            </a:r>
            <a:endParaRPr lang="hu-HU"/>
          </a:p>
          <a:p>
            <a:pPr lvl="2"/>
            <a:r>
              <a:rPr lang="hu-HU"/>
              <a:t>Harmadik szint</a:t>
            </a:r>
            <a:endParaRPr lang="hu-HU"/>
          </a:p>
          <a:p>
            <a:pPr lvl="3"/>
            <a:r>
              <a:rPr lang="hu-HU"/>
              <a:t>Negyedik szint</a:t>
            </a:r>
            <a:endParaRPr lang="hu-HU"/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2F133-3473-4023-8EB4-B3FCCCD9E842}" type="datetimeFigureOut">
              <a:rPr lang="hu-HU" smtClean="0"/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342-8573-4247-A479-45989F3513FD}" type="slidenum">
              <a:rPr lang="hu-HU" smtClean="0"/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2F133-3473-4023-8EB4-B3FCCCD9E842}" type="datetimeFigureOut">
              <a:rPr lang="hu-HU" smtClean="0"/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342-8573-4247-A479-45989F3513FD}" type="slidenum">
              <a:rPr lang="hu-HU" smtClean="0"/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2F133-3473-4023-8EB4-B3FCCCD9E842}" type="datetimeFigureOut">
              <a:rPr lang="hu-HU" smtClean="0"/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342-8573-4247-A479-45989F3513FD}" type="slidenum">
              <a:rPr lang="hu-HU" smtClean="0"/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/>
              <a:t>Mintaszöveg szerkesztése</a:t>
            </a:r>
            <a:endParaRPr lang="hu-HU"/>
          </a:p>
          <a:p>
            <a:pPr lvl="1"/>
            <a:r>
              <a:rPr lang="hu-HU"/>
              <a:t>Második szint</a:t>
            </a:r>
            <a:endParaRPr lang="hu-HU"/>
          </a:p>
          <a:p>
            <a:pPr lvl="2"/>
            <a:r>
              <a:rPr lang="hu-HU"/>
              <a:t>Harmadik szint</a:t>
            </a:r>
            <a:endParaRPr lang="hu-HU"/>
          </a:p>
          <a:p>
            <a:pPr lvl="3"/>
            <a:r>
              <a:rPr lang="hu-HU"/>
              <a:t>Negyedik szint</a:t>
            </a:r>
            <a:endParaRPr lang="hu-HU"/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  <a:endParaRPr lang="hu-HU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2F133-3473-4023-8EB4-B3FCCCD9E842}" type="datetimeFigureOut">
              <a:rPr lang="hu-HU" smtClean="0"/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35F5342-8573-4247-A479-45989F3513FD}" type="slidenum">
              <a:rPr lang="hu-HU" smtClean="0"/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228599" y="237744"/>
            <a:ext cx="8531352" cy="6382512"/>
          </a:xfrm>
          <a:solidFill>
            <a:srgbClr val="969696"/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  <a:endParaRPr lang="hu-HU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ffectLst>
                  <a:outerShdw blurRad="12700" dist="381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B732F133-3473-4023-8EB4-B3FCCCD9E842}" type="datetimeFigureOut">
              <a:rPr lang="hu-HU" smtClean="0"/>
            </a:fld>
            <a:endParaRPr lang="hu-H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 lang="en-US" sz="1000" kern="12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12700" dist="381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hu-H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35F5342-8573-4247-A479-45989F3513FD}" type="slidenum">
              <a:rPr lang="hu-HU" smtClean="0"/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  <a:endParaRPr lang="hu-HU"/>
          </a:p>
          <a:p>
            <a:pPr lvl="1"/>
            <a:r>
              <a:rPr lang="hu-HU"/>
              <a:t>Második szint</a:t>
            </a:r>
            <a:endParaRPr lang="hu-HU"/>
          </a:p>
          <a:p>
            <a:pPr lvl="2"/>
            <a:r>
              <a:rPr lang="hu-HU"/>
              <a:t>Harmadik szint</a:t>
            </a:r>
            <a:endParaRPr lang="hu-HU"/>
          </a:p>
          <a:p>
            <a:pPr lvl="3"/>
            <a:r>
              <a:rPr lang="hu-HU"/>
              <a:t>Negyedik szint</a:t>
            </a:r>
            <a:endParaRPr lang="hu-HU"/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732F133-3473-4023-8EB4-B3FCCCD9E842}" type="datetimeFigureOut">
              <a:rPr lang="hu-HU" smtClean="0"/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14667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35F5342-8573-4247-A479-45989F3513FD}" type="slidenum">
              <a:rPr lang="hu-HU" smtClean="0"/>
            </a:fld>
            <a:endParaRPr lang="hu-HU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89992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27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49999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50000">
              <a:schemeClr val="accent3">
                <a:lumMod val="89000"/>
              </a:schemeClr>
            </a:gs>
            <a:gs pos="23000">
              <a:schemeClr val="accent3">
                <a:lumMod val="89000"/>
              </a:schemeClr>
            </a:gs>
            <a:gs pos="69000">
              <a:schemeClr val="accent3">
                <a:lumMod val="75000"/>
              </a:schemeClr>
            </a:gs>
            <a:gs pos="97000">
              <a:schemeClr val="accent3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lnSpc>
                <a:spcPts val="4500"/>
              </a:lnSpc>
              <a:spcBef>
                <a:spcPts val="5000"/>
              </a:spcBef>
            </a:pPr>
            <a:r>
              <a:rPr lang="hu-HU" sz="4000" b="1" spc="0" dirty="0">
                <a:solidFill>
                  <a:schemeClr val="accent4">
                    <a:lumMod val="40000"/>
                    <a:lumOff val="60000"/>
                  </a:schemeClr>
                </a:solidFill>
                <a:latin typeface="Book Antiqua" panose="02040602050305030304" pitchFamily="18" charset="0"/>
              </a:rPr>
              <a:t>AZ </a:t>
            </a:r>
            <a:r>
              <a:rPr lang="hu-HU" sz="4000" b="1" spc="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Book Antiqua" panose="02040602050305030304" pitchFamily="18" charset="0"/>
              </a:rPr>
              <a:t>ÖRÖMTELI</a:t>
            </a:r>
            <a:br>
              <a:rPr lang="hu-HU" sz="4000" b="1" spc="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Book Antiqua" panose="02040602050305030304" pitchFamily="18" charset="0"/>
              </a:rPr>
            </a:br>
            <a:r>
              <a:rPr lang="hu-HU" sz="4000" b="1" spc="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Book Antiqua" panose="02040602050305030304" pitchFamily="18" charset="0"/>
              </a:rPr>
              <a:t>MUNKAVÉGZÉS EGÉSZSÉGRE KIFEJTETT </a:t>
            </a:r>
            <a:r>
              <a:rPr lang="hu-HU" sz="4000" b="1" spc="0" dirty="0">
                <a:solidFill>
                  <a:schemeClr val="accent4">
                    <a:lumMod val="40000"/>
                    <a:lumOff val="60000"/>
                  </a:schemeClr>
                </a:solidFill>
                <a:latin typeface="Book Antiqua" panose="02040602050305030304" pitchFamily="18" charset="0"/>
              </a:rPr>
              <a:t>HATÁSAI</a:t>
            </a:r>
            <a:endParaRPr lang="hu-HU" sz="4000" b="1" spc="0" dirty="0">
              <a:solidFill>
                <a:schemeClr val="accent4">
                  <a:lumMod val="40000"/>
                  <a:lumOff val="60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u-HU" b="1" dirty="0"/>
              <a:t>Hranyczka Pamuki </a:t>
            </a:r>
            <a:r>
              <a:rPr lang="hu-HU" b="1" dirty="0" smtClean="0"/>
              <a:t>Andrea - Foglalkozás </a:t>
            </a:r>
            <a:r>
              <a:rPr lang="hu-HU" b="1" dirty="0"/>
              <a:t>Egészségügyi szakápoló</a:t>
            </a:r>
            <a:endParaRPr lang="hu-HU" b="1" dirty="0"/>
          </a:p>
          <a:p>
            <a:endParaRPr lang="hu-HU" b="1" dirty="0"/>
          </a:p>
          <a:p>
            <a:r>
              <a:rPr lang="hu-HU" b="1" dirty="0" smtClean="0"/>
              <a:t>Pánmed </a:t>
            </a:r>
            <a:r>
              <a:rPr lang="hu-HU" b="1" dirty="0"/>
              <a:t>Foglalkozásegészségügyi alapszolgálat és szakellátó hely</a:t>
            </a:r>
            <a:endParaRPr lang="hu-HU" b="1" dirty="0"/>
          </a:p>
          <a:p>
            <a:endParaRPr lang="hu-HU" b="1" dirty="0"/>
          </a:p>
          <a:p>
            <a:r>
              <a:rPr lang="hu-HU" b="1" dirty="0"/>
              <a:t>Visegrád 2024</a:t>
            </a:r>
            <a:endParaRPr lang="hu-H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66800" y="1600200"/>
            <a:ext cx="10058400" cy="44348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 smtClean="0"/>
              <a:t>Donald </a:t>
            </a:r>
            <a:r>
              <a:rPr lang="hu-HU" dirty="0"/>
              <a:t>Super </a:t>
            </a:r>
            <a:r>
              <a:rPr lang="hu-HU" dirty="0" smtClean="0"/>
              <a:t>- Amerikai </a:t>
            </a:r>
            <a:r>
              <a:rPr lang="hu-HU" dirty="0"/>
              <a:t>pszichológus egy 45 kérdésből álló </a:t>
            </a:r>
            <a:br>
              <a:rPr lang="hu-HU" dirty="0" smtClean="0"/>
            </a:br>
            <a:r>
              <a:rPr lang="hu-HU" dirty="0" smtClean="0"/>
              <a:t>kérdőívet </a:t>
            </a:r>
            <a:r>
              <a:rPr lang="hu-HU" dirty="0"/>
              <a:t>állított össze MUNKATERV címmel</a:t>
            </a:r>
            <a:r>
              <a:rPr lang="hu-HU" dirty="0" smtClean="0"/>
              <a:t>.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dirty="0"/>
              <a:t>kérdések mind munkával </a:t>
            </a:r>
            <a:r>
              <a:rPr lang="hu-HU" dirty="0" smtClean="0"/>
              <a:t>kapcsolatosak </a:t>
            </a:r>
            <a:r>
              <a:rPr lang="hu-HU" dirty="0"/>
              <a:t>és 5 értékelési </a:t>
            </a:r>
            <a:br>
              <a:rPr lang="hu-HU" dirty="0" smtClean="0"/>
            </a:br>
            <a:r>
              <a:rPr lang="hu-HU" dirty="0" smtClean="0"/>
              <a:t>szempont </a:t>
            </a:r>
            <a:r>
              <a:rPr lang="hu-HU" dirty="0"/>
              <a:t>alapján lehet rájuk válaszolni, amit a következő ábrán látni fognak.</a:t>
            </a:r>
            <a:endParaRPr lang="hu-HU" dirty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dirty="0"/>
              <a:t>kérdőívet felhasználva végeztem el a kutatásomat. </a:t>
            </a:r>
            <a:br>
              <a:rPr lang="hu-HU" dirty="0" smtClean="0"/>
            </a:br>
            <a:r>
              <a:rPr lang="hu-HU" dirty="0" smtClean="0"/>
              <a:t>Résztvevők </a:t>
            </a:r>
            <a:r>
              <a:rPr lang="hu-HU" dirty="0"/>
              <a:t>száma 102 fő</a:t>
            </a:r>
            <a:r>
              <a:rPr lang="hu-HU" dirty="0" smtClean="0"/>
              <a:t>. 18-72 </a:t>
            </a:r>
            <a:r>
              <a:rPr lang="hu-HU" dirty="0"/>
              <a:t>év közötti korosztály, nemek szerinti megosztás 50-50 % volt</a:t>
            </a:r>
            <a:r>
              <a:rPr lang="hu-HU" dirty="0" smtClean="0"/>
              <a:t>.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Jelenlegi </a:t>
            </a:r>
            <a:r>
              <a:rPr lang="hu-HU" dirty="0"/>
              <a:t>munkájukat tekintve különböző képzettségűek, </a:t>
            </a:r>
            <a:r>
              <a:rPr lang="hu-HU" dirty="0" smtClean="0"/>
              <a:t>munkakörűek </a:t>
            </a:r>
            <a:r>
              <a:rPr lang="hu-HU" dirty="0"/>
              <a:t>és beosztásúak</a:t>
            </a:r>
            <a:r>
              <a:rPr lang="hu-HU" dirty="0" smtClean="0"/>
              <a:t>.</a:t>
            </a:r>
            <a:endParaRPr lang="hu-HU" dirty="0"/>
          </a:p>
        </p:txBody>
      </p:sp>
      <p:sp>
        <p:nvSpPr>
          <p:cNvPr id="4" name="Cím 1"/>
          <p:cNvSpPr txBox="1"/>
          <p:nvPr/>
        </p:nvSpPr>
        <p:spPr>
          <a:xfrm>
            <a:off x="1066800" y="179462"/>
            <a:ext cx="10058400" cy="98276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hu-HU" sz="40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Kérdőíves kutatás</a:t>
            </a:r>
            <a:endParaRPr kumimoji="0" lang="hu-HU" sz="4000" b="1" i="0" u="none" strike="noStrike" kern="1200" cap="all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66800" y="1590675"/>
            <a:ext cx="10058400" cy="44443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/>
              <a:t>Munkával kapcsolatos állításokra kellett válaszolni , saját személye s</a:t>
            </a:r>
            <a:r>
              <a:rPr lang="hu-HU" dirty="0" smtClean="0"/>
              <a:t>zempontjából </a:t>
            </a:r>
            <a:r>
              <a:rPr lang="hu-HU" dirty="0"/>
              <a:t>mennyire érzi fontosnak az adott állítás tartalmát. </a:t>
            </a:r>
            <a:br>
              <a:rPr lang="hu-HU" dirty="0" smtClean="0"/>
            </a:br>
            <a:endParaRPr lang="hu-HU" dirty="0"/>
          </a:p>
          <a:p>
            <a:pPr marL="0" indent="0">
              <a:spcBef>
                <a:spcPts val="0"/>
              </a:spcBef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Válaszlehetőségek</a:t>
            </a:r>
            <a:r>
              <a:rPr lang="hu-HU" dirty="0"/>
              <a:t>: </a:t>
            </a:r>
            <a:endParaRPr lang="hu-HU" dirty="0"/>
          </a:p>
          <a:p>
            <a:pPr marL="0" indent="0">
              <a:buNone/>
            </a:pPr>
            <a:r>
              <a:rPr lang="hu-HU" dirty="0" smtClean="0"/>
              <a:t>1 - </a:t>
            </a:r>
            <a:r>
              <a:rPr lang="hu-HU" dirty="0"/>
              <a:t>Nem fontos</a:t>
            </a:r>
            <a:endParaRPr lang="hu-HU" dirty="0"/>
          </a:p>
          <a:p>
            <a:pPr marL="0" indent="0">
              <a:buNone/>
            </a:pPr>
            <a:r>
              <a:rPr lang="hu-HU" dirty="0" smtClean="0"/>
              <a:t>2 - </a:t>
            </a:r>
            <a:r>
              <a:rPr lang="hu-HU" dirty="0"/>
              <a:t>Kicsit fontos</a:t>
            </a:r>
            <a:endParaRPr lang="hu-HU" dirty="0"/>
          </a:p>
          <a:p>
            <a:pPr marL="0" indent="0">
              <a:buNone/>
            </a:pPr>
            <a:r>
              <a:rPr lang="hu-HU" dirty="0" smtClean="0"/>
              <a:t>3 - </a:t>
            </a:r>
            <a:r>
              <a:rPr lang="hu-HU" dirty="0"/>
              <a:t>Eléggé fontos</a:t>
            </a:r>
            <a:endParaRPr lang="hu-HU" dirty="0"/>
          </a:p>
          <a:p>
            <a:pPr marL="0" indent="0">
              <a:buNone/>
            </a:pPr>
            <a:r>
              <a:rPr lang="hu-HU" dirty="0" smtClean="0"/>
              <a:t>4 - </a:t>
            </a:r>
            <a:r>
              <a:rPr lang="hu-HU" dirty="0"/>
              <a:t>Fontos</a:t>
            </a:r>
            <a:endParaRPr lang="hu-HU" dirty="0"/>
          </a:p>
          <a:p>
            <a:pPr marL="0" indent="0">
              <a:buNone/>
            </a:pPr>
            <a:r>
              <a:rPr lang="hu-HU" dirty="0" smtClean="0"/>
              <a:t>5 - </a:t>
            </a:r>
            <a:r>
              <a:rPr lang="hu-HU" dirty="0"/>
              <a:t>Nagyon fontos</a:t>
            </a:r>
            <a:endParaRPr lang="hu-HU" dirty="0"/>
          </a:p>
          <a:p>
            <a:pPr marL="0" indent="0">
              <a:buNone/>
            </a:pPr>
            <a:endParaRPr lang="hu-HU" dirty="0"/>
          </a:p>
          <a:p>
            <a:pPr marL="0" indent="0" algn="ctr">
              <a:buNone/>
            </a:pPr>
            <a:r>
              <a:rPr lang="hu-HU" dirty="0"/>
              <a:t>OLYAN MUNKÁT SZERETNÉK, AHOL AZ EMBER..</a:t>
            </a:r>
            <a:endParaRPr lang="hu-HU" dirty="0"/>
          </a:p>
        </p:txBody>
      </p:sp>
      <p:sp>
        <p:nvSpPr>
          <p:cNvPr id="4" name="Cím 1"/>
          <p:cNvSpPr txBox="1"/>
          <p:nvPr/>
        </p:nvSpPr>
        <p:spPr>
          <a:xfrm>
            <a:off x="1066800" y="179462"/>
            <a:ext cx="10058400" cy="98276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hu-HU" sz="40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MUNKAÉRTÉK kérdőív</a:t>
            </a:r>
            <a:endParaRPr kumimoji="0" lang="hu-HU" sz="4000" b="1" i="0" u="none" strike="noStrike" kern="1200" cap="all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66800" y="1495425"/>
            <a:ext cx="10058400" cy="4822825"/>
          </a:xfrm>
        </p:spPr>
        <p:txBody>
          <a:bodyPr>
            <a:normAutofit fontScale="70000"/>
          </a:bodyPr>
          <a:lstStyle/>
          <a:p>
            <a:pPr marL="0" indent="0" algn="ctr">
              <a:buNone/>
            </a:pPr>
            <a:r>
              <a:rPr lang="hu-HU" sz="3335" dirty="0"/>
              <a:t>Egy-két mintakérdés </a:t>
            </a:r>
            <a:endParaRPr lang="hu-HU" sz="3335" dirty="0"/>
          </a:p>
          <a:p>
            <a:pPr marL="0" indent="0" algn="ctr">
              <a:buNone/>
            </a:pPr>
            <a:endParaRPr lang="hu-HU" sz="2855" dirty="0"/>
          </a:p>
          <a:p>
            <a:pPr marL="0" indent="0" algn="l">
              <a:buNone/>
            </a:pPr>
            <a:r>
              <a:rPr lang="hu-HU" sz="2335" dirty="0"/>
              <a:t> Szüntelenül új, megoldatlan problémákba ütközik</a:t>
            </a:r>
            <a:endParaRPr lang="hu-HU" sz="2335" dirty="0"/>
          </a:p>
          <a:p>
            <a:pPr marL="0" indent="0" algn="l">
              <a:buNone/>
            </a:pPr>
            <a:r>
              <a:rPr lang="hu-HU" sz="2335" dirty="0"/>
              <a:t> Sok pénzt kereshet</a:t>
            </a:r>
            <a:endParaRPr lang="hu-HU" sz="2335" dirty="0"/>
          </a:p>
          <a:p>
            <a:pPr marL="0" indent="0" algn="l">
              <a:buNone/>
            </a:pPr>
            <a:r>
              <a:rPr lang="hu-HU" sz="2335" dirty="0"/>
              <a:t> Szabadon dönthet saját területén</a:t>
            </a:r>
            <a:endParaRPr lang="hu-HU" sz="2335" dirty="0"/>
          </a:p>
          <a:p>
            <a:pPr marL="0" indent="0" algn="l">
              <a:buNone/>
            </a:pPr>
            <a:r>
              <a:rPr lang="hu-HU" sz="2335" dirty="0"/>
              <a:t> Megvalósítja önmagát</a:t>
            </a:r>
            <a:endParaRPr lang="hu-HU" sz="2335" dirty="0"/>
          </a:p>
          <a:p>
            <a:pPr marL="0" indent="0" algn="l">
              <a:buNone/>
            </a:pPr>
            <a:r>
              <a:rPr lang="hu-HU" sz="2335" dirty="0"/>
              <a:t> Új elképzeléseket alakíthat ki</a:t>
            </a:r>
            <a:endParaRPr lang="hu-HU" sz="2335" dirty="0"/>
          </a:p>
          <a:p>
            <a:pPr marL="0" indent="0" algn="l">
              <a:buNone/>
            </a:pPr>
            <a:r>
              <a:rPr lang="hu-HU" sz="2335" dirty="0"/>
              <a:t> Biztos lehet afelől, hogy munkájáért a többiek megbecsülik                                                                                                                                       </a:t>
            </a:r>
            <a:endParaRPr lang="hu-HU" sz="2335" dirty="0"/>
          </a:p>
          <a:p>
            <a:pPr marL="0" indent="0" algn="l">
              <a:buNone/>
            </a:pPr>
            <a:r>
              <a:rPr lang="hu-HU" sz="2335" dirty="0"/>
              <a:t>Önálló döntéseket hozhat       </a:t>
            </a:r>
            <a:endParaRPr lang="hu-HU" sz="2335" dirty="0"/>
          </a:p>
          <a:p>
            <a:pPr marL="0" indent="0" algn="l">
              <a:buNone/>
            </a:pPr>
            <a:r>
              <a:rPr lang="hu-HU" sz="2335" dirty="0"/>
              <a:t>Jól kijön a munkatársaival        </a:t>
            </a:r>
            <a:endParaRPr lang="hu-HU" sz="2335" dirty="0"/>
          </a:p>
          <a:p>
            <a:pPr marL="0" indent="0" algn="l">
              <a:buNone/>
            </a:pPr>
            <a:r>
              <a:rPr lang="hu-HU" sz="2335" dirty="0"/>
              <a:t>Olyan életet élhet, amit a legjobban szeret </a:t>
            </a:r>
            <a:endParaRPr lang="hu-HU" sz="2335" dirty="0"/>
          </a:p>
          <a:p>
            <a:pPr marL="0" indent="0" algn="l">
              <a:buNone/>
            </a:pPr>
            <a:r>
              <a:rPr lang="hu-HU" sz="2335" dirty="0"/>
              <a:t>Szellemileg izgalmas munkát végezhet                                     </a:t>
            </a:r>
            <a:endParaRPr lang="hu-HU" sz="2335" dirty="0"/>
          </a:p>
          <a:p>
            <a:pPr marL="0" indent="0" algn="l">
              <a:buNone/>
            </a:pPr>
            <a:r>
              <a:rPr lang="hu-HU" sz="2335" dirty="0"/>
              <a:t>Szünzelenül fejlesztheti, tökéletesítheti önmagát</a:t>
            </a:r>
            <a:endParaRPr lang="hu-HU" sz="2335" dirty="0"/>
          </a:p>
          <a:p>
            <a:pPr marL="0" indent="0" algn="l">
              <a:buNone/>
            </a:pPr>
            <a:endParaRPr lang="hu-HU" sz="2335" dirty="0"/>
          </a:p>
        </p:txBody>
      </p:sp>
      <p:sp>
        <p:nvSpPr>
          <p:cNvPr id="6" name="Cím 1"/>
          <p:cNvSpPr txBox="1"/>
          <p:nvPr/>
        </p:nvSpPr>
        <p:spPr>
          <a:xfrm>
            <a:off x="1066800" y="179462"/>
            <a:ext cx="10058400" cy="98276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hu-HU" sz="40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kérdÉSEK</a:t>
            </a:r>
            <a:endParaRPr kumimoji="0" lang="hu-HU" sz="4000" b="1" i="0" u="none" strike="noStrike" kern="1200" cap="all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rtalom helye 6"/>
          <p:cNvGraphicFramePr>
            <a:graphicFrameLocks noGrp="1"/>
          </p:cNvGraphicFramePr>
          <p:nvPr>
            <p:ph idx="1"/>
          </p:nvPr>
        </p:nvGraphicFramePr>
        <p:xfrm>
          <a:off x="1059180" y="1617133"/>
          <a:ext cx="10073165" cy="45264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61782"/>
                <a:gridCol w="3897718"/>
                <a:gridCol w="2813665"/>
              </a:tblGrid>
              <a:tr h="4526492">
                <a:tc>
                  <a:txBody>
                    <a:bodyPr/>
                    <a:lstStyle/>
                    <a:p>
                      <a:pPr algn="ctr">
                        <a:spcBef>
                          <a:spcPts val="900"/>
                        </a:spcBef>
                      </a:pPr>
                      <a:endParaRPr lang="hu-HU" sz="1800" dirty="0" smtClean="0"/>
                    </a:p>
                    <a:p>
                      <a:pPr algn="ctr">
                        <a:spcBef>
                          <a:spcPts val="900"/>
                        </a:spcBef>
                      </a:pPr>
                      <a:r>
                        <a:rPr lang="hu-HU" sz="1800" dirty="0" smtClean="0"/>
                        <a:t>NAGYON FONTOS</a:t>
                      </a:r>
                      <a:endParaRPr lang="hu-HU" sz="1800" dirty="0" smtClean="0"/>
                    </a:p>
                    <a:p>
                      <a:pPr algn="ctr">
                        <a:spcBef>
                          <a:spcPts val="900"/>
                        </a:spcBef>
                      </a:pPr>
                      <a:endParaRPr lang="hu-HU" sz="1800" dirty="0"/>
                    </a:p>
                    <a:p>
                      <a:pPr algn="ctr">
                        <a:spcBef>
                          <a:spcPts val="900"/>
                        </a:spcBef>
                      </a:pPr>
                      <a:r>
                        <a:rPr lang="hu-HU" sz="1400" dirty="0" smtClean="0"/>
                        <a:t>Társas </a:t>
                      </a:r>
                      <a:r>
                        <a:rPr lang="hu-HU" sz="1400" dirty="0"/>
                        <a:t>kapcsolatok</a:t>
                      </a:r>
                      <a:endParaRPr lang="hu-HU" sz="1400" dirty="0"/>
                    </a:p>
                    <a:p>
                      <a:pPr algn="ctr">
                        <a:spcBef>
                          <a:spcPts val="900"/>
                        </a:spcBef>
                      </a:pPr>
                      <a:r>
                        <a:rPr lang="hu-HU" sz="1400" dirty="0" smtClean="0"/>
                        <a:t> </a:t>
                      </a:r>
                      <a:r>
                        <a:rPr lang="hu-HU" sz="1400" dirty="0"/>
                        <a:t>Anyagiak</a:t>
                      </a:r>
                      <a:endParaRPr lang="hu-HU" sz="1400" dirty="0"/>
                    </a:p>
                    <a:p>
                      <a:pPr algn="ctr">
                        <a:spcBef>
                          <a:spcPts val="900"/>
                        </a:spcBef>
                      </a:pPr>
                      <a:r>
                        <a:rPr lang="hu-HU" sz="1400" dirty="0" smtClean="0"/>
                        <a:t>Önérvényesítés</a:t>
                      </a:r>
                      <a:endParaRPr lang="hu-HU" sz="1400" dirty="0"/>
                    </a:p>
                    <a:p>
                      <a:pPr algn="ctr">
                        <a:spcBef>
                          <a:spcPts val="900"/>
                        </a:spcBef>
                      </a:pPr>
                      <a:r>
                        <a:rPr lang="hu-HU" sz="1400" dirty="0" smtClean="0"/>
                        <a:t>Hierarchia</a:t>
                      </a:r>
                      <a:endParaRPr lang="hu-HU" sz="1400" dirty="0"/>
                    </a:p>
                    <a:p>
                      <a:pPr>
                        <a:spcBef>
                          <a:spcPts val="900"/>
                        </a:spcBef>
                      </a:pPr>
                      <a:endParaRPr lang="hu-HU" sz="1400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00"/>
                        </a:spcBef>
                      </a:pPr>
                      <a:endParaRPr lang="hu-HU" sz="1800" dirty="0" smtClean="0"/>
                    </a:p>
                    <a:p>
                      <a:pPr algn="ctr">
                        <a:spcBef>
                          <a:spcPts val="900"/>
                        </a:spcBef>
                      </a:pPr>
                      <a:r>
                        <a:rPr lang="hu-HU" sz="1800" dirty="0" smtClean="0"/>
                        <a:t>FONTOS</a:t>
                      </a:r>
                      <a:endParaRPr lang="hu-HU" sz="1800" dirty="0" smtClean="0"/>
                    </a:p>
                    <a:p>
                      <a:pPr algn="ctr">
                        <a:spcBef>
                          <a:spcPts val="900"/>
                        </a:spcBef>
                      </a:pPr>
                      <a:endParaRPr lang="hu-HU" sz="1400" dirty="0" smtClean="0"/>
                    </a:p>
                    <a:p>
                      <a:pPr algn="ctr">
                        <a:spcBef>
                          <a:spcPts val="900"/>
                        </a:spcBef>
                      </a:pPr>
                      <a:r>
                        <a:rPr lang="hu-HU" sz="1400" dirty="0" smtClean="0"/>
                        <a:t>Szellemi </a:t>
                      </a:r>
                      <a:r>
                        <a:rPr lang="hu-HU" sz="1400" dirty="0"/>
                        <a:t>ösztönzés</a:t>
                      </a:r>
                      <a:endParaRPr lang="hu-HU" sz="1400" dirty="0"/>
                    </a:p>
                    <a:p>
                      <a:pPr algn="ctr">
                        <a:spcBef>
                          <a:spcPts val="900"/>
                        </a:spcBef>
                      </a:pPr>
                      <a:r>
                        <a:rPr lang="hu-HU" sz="1400" dirty="0" smtClean="0"/>
                        <a:t>Altruizmus</a:t>
                      </a:r>
                      <a:endParaRPr lang="hu-HU" sz="1400" dirty="0"/>
                    </a:p>
                    <a:p>
                      <a:pPr algn="ctr">
                        <a:spcBef>
                          <a:spcPts val="900"/>
                        </a:spcBef>
                      </a:pPr>
                      <a:r>
                        <a:rPr lang="hu-HU" sz="1400" dirty="0" smtClean="0"/>
                        <a:t>Munkával </a:t>
                      </a:r>
                      <a:r>
                        <a:rPr lang="hu-HU" sz="1400" dirty="0"/>
                        <a:t>kapcsolatos biztonság</a:t>
                      </a:r>
                      <a:endParaRPr lang="hu-HU" sz="1400" dirty="0"/>
                    </a:p>
                    <a:p>
                      <a:pPr algn="ctr">
                        <a:spcBef>
                          <a:spcPts val="900"/>
                        </a:spcBef>
                      </a:pPr>
                      <a:r>
                        <a:rPr lang="hu-HU" sz="1400" dirty="0" smtClean="0"/>
                        <a:t>Változatosság</a:t>
                      </a:r>
                      <a:endParaRPr lang="hu-HU" sz="1400" dirty="0"/>
                    </a:p>
                    <a:p>
                      <a:pPr algn="ctr">
                        <a:spcBef>
                          <a:spcPts val="900"/>
                        </a:spcBef>
                      </a:pPr>
                      <a:r>
                        <a:rPr lang="hu-HU" sz="1400" dirty="0" smtClean="0"/>
                        <a:t>Függetlenség</a:t>
                      </a:r>
                      <a:endParaRPr lang="hu-HU" sz="1400" dirty="0"/>
                    </a:p>
                    <a:p>
                      <a:pPr algn="ctr">
                        <a:spcBef>
                          <a:spcPts val="900"/>
                        </a:spcBef>
                      </a:pPr>
                      <a:r>
                        <a:rPr lang="hu-HU" sz="1400" dirty="0" smtClean="0"/>
                        <a:t>Fizikai </a:t>
                      </a:r>
                      <a:r>
                        <a:rPr lang="hu-HU" sz="1400" dirty="0"/>
                        <a:t>környezet</a:t>
                      </a:r>
                      <a:endParaRPr lang="hu-HU" sz="1400" dirty="0"/>
                    </a:p>
                    <a:p>
                      <a:pPr algn="ctr">
                        <a:spcBef>
                          <a:spcPts val="900"/>
                        </a:spcBef>
                      </a:pPr>
                      <a:r>
                        <a:rPr lang="hu-HU" sz="1400" dirty="0" smtClean="0"/>
                        <a:t>Presztízs</a:t>
                      </a:r>
                      <a:endParaRPr lang="hu-HU" sz="1400" dirty="0"/>
                    </a:p>
                    <a:p>
                      <a:pPr algn="ctr">
                        <a:spcBef>
                          <a:spcPts val="900"/>
                        </a:spcBef>
                      </a:pPr>
                      <a:r>
                        <a:rPr lang="hu-HU" sz="1400" dirty="0" smtClean="0"/>
                        <a:t>Munkateljesítmény</a:t>
                      </a:r>
                      <a:endParaRPr lang="hu-HU" sz="1400" dirty="0"/>
                    </a:p>
                    <a:p>
                      <a:pPr algn="ctr">
                        <a:spcBef>
                          <a:spcPts val="900"/>
                        </a:spcBef>
                      </a:pPr>
                      <a:r>
                        <a:rPr lang="hu-HU" sz="1400" dirty="0" smtClean="0"/>
                        <a:t>Esztétikum</a:t>
                      </a:r>
                      <a:endParaRPr lang="hu-HU" sz="1400" dirty="0"/>
                    </a:p>
                    <a:p>
                      <a:pPr algn="ctr">
                        <a:spcBef>
                          <a:spcPts val="900"/>
                        </a:spcBef>
                      </a:pPr>
                      <a:r>
                        <a:rPr lang="hu-HU" sz="1400" dirty="0" smtClean="0"/>
                        <a:t>Kreativitás</a:t>
                      </a:r>
                      <a:endParaRPr lang="hu-HU" sz="1400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00"/>
                        </a:spcBef>
                      </a:pPr>
                      <a:endParaRPr lang="hu-HU" sz="1800" dirty="0" smtClean="0"/>
                    </a:p>
                    <a:p>
                      <a:pPr algn="ctr">
                        <a:spcBef>
                          <a:spcPts val="900"/>
                        </a:spcBef>
                      </a:pPr>
                      <a:r>
                        <a:rPr lang="hu-HU" sz="1800" dirty="0" smtClean="0"/>
                        <a:t>KEVÉSBÉ FONTOS</a:t>
                      </a:r>
                      <a:endParaRPr lang="hu-HU" sz="1800" dirty="0" smtClean="0"/>
                    </a:p>
                    <a:p>
                      <a:pPr algn="ctr">
                        <a:spcBef>
                          <a:spcPts val="900"/>
                        </a:spcBef>
                      </a:pPr>
                      <a:endParaRPr lang="hu-HU" sz="1400" dirty="0" smtClean="0"/>
                    </a:p>
                    <a:p>
                      <a:pPr algn="ctr">
                        <a:spcBef>
                          <a:spcPts val="900"/>
                        </a:spcBef>
                      </a:pPr>
                      <a:r>
                        <a:rPr lang="hu-HU" sz="1400" dirty="0" smtClean="0"/>
                        <a:t>Irányítás</a:t>
                      </a:r>
                      <a:endParaRPr lang="hu-HU" sz="1400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Cím 1"/>
          <p:cNvSpPr txBox="1"/>
          <p:nvPr/>
        </p:nvSpPr>
        <p:spPr>
          <a:xfrm>
            <a:off x="1066800" y="179462"/>
            <a:ext cx="10058400" cy="98276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hu-HU" sz="40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Felmérésem Összesített</a:t>
            </a:r>
            <a:r>
              <a:rPr kumimoji="0" lang="hu-HU" sz="4000" b="1" i="0" u="none" strike="noStrike" kern="1200" cap="all" spc="0" normalizeH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értékelésE</a:t>
            </a:r>
            <a:endParaRPr kumimoji="0" lang="hu-HU" sz="4000" b="1" i="0" u="none" strike="noStrike" kern="1200" cap="all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rtalom helye 3"/>
          <p:cNvGraphicFramePr>
            <a:graphicFrameLocks noGrp="1"/>
          </p:cNvGraphicFramePr>
          <p:nvPr>
            <p:ph idx="1"/>
          </p:nvPr>
        </p:nvGraphicFramePr>
        <p:xfrm>
          <a:off x="1059180" y="1612900"/>
          <a:ext cx="10066019" cy="45291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77000"/>
                <a:gridCol w="4789019"/>
              </a:tblGrid>
              <a:tr h="4529137">
                <a:tc>
                  <a:txBody>
                    <a:bodyPr/>
                    <a:lstStyle/>
                    <a:p>
                      <a:pPr algn="ctr">
                        <a:spcBef>
                          <a:spcPts val="900"/>
                        </a:spcBef>
                      </a:pPr>
                      <a:endParaRPr lang="hu-HU" cap="all" baseline="0" dirty="0" smtClean="0"/>
                    </a:p>
                    <a:p>
                      <a:pPr algn="ctr">
                        <a:spcBef>
                          <a:spcPts val="900"/>
                        </a:spcBef>
                      </a:pPr>
                      <a:r>
                        <a:rPr lang="hu-HU" cap="all" baseline="0" dirty="0" smtClean="0"/>
                        <a:t>Nagyon </a:t>
                      </a:r>
                      <a:r>
                        <a:rPr lang="hu-HU" cap="all" baseline="0" dirty="0"/>
                        <a:t>fontos </a:t>
                      </a:r>
                      <a:endParaRPr lang="hu-HU" cap="all" baseline="0" dirty="0"/>
                    </a:p>
                    <a:p>
                      <a:pPr algn="ctr">
                        <a:spcBef>
                          <a:spcPts val="900"/>
                        </a:spcBef>
                      </a:pPr>
                      <a:endParaRPr lang="hu-HU" sz="1400" dirty="0" smtClean="0"/>
                    </a:p>
                    <a:p>
                      <a:pPr algn="ctr">
                        <a:spcBef>
                          <a:spcPts val="900"/>
                        </a:spcBef>
                      </a:pPr>
                      <a:r>
                        <a:rPr lang="hu-HU" sz="1400" dirty="0" smtClean="0"/>
                        <a:t>Munkatársak</a:t>
                      </a:r>
                      <a:endParaRPr lang="hu-HU" sz="1400" dirty="0"/>
                    </a:p>
                    <a:p>
                      <a:pPr algn="ctr">
                        <a:spcBef>
                          <a:spcPts val="900"/>
                        </a:spcBef>
                      </a:pPr>
                      <a:r>
                        <a:rPr lang="hu-HU" sz="1400" dirty="0" smtClean="0"/>
                        <a:t>Helyes </a:t>
                      </a:r>
                      <a:r>
                        <a:rPr lang="hu-HU" sz="1400" dirty="0"/>
                        <a:t>vezetői döntés</a:t>
                      </a:r>
                      <a:endParaRPr lang="hu-HU" sz="1400" dirty="0"/>
                    </a:p>
                    <a:p>
                      <a:pPr algn="ctr">
                        <a:spcBef>
                          <a:spcPts val="900"/>
                        </a:spcBef>
                      </a:pPr>
                      <a:r>
                        <a:rPr lang="hu-HU" sz="1400" dirty="0" smtClean="0"/>
                        <a:t>Megértő </a:t>
                      </a:r>
                      <a:r>
                        <a:rPr lang="hu-HU" sz="1400" dirty="0"/>
                        <a:t>vezető</a:t>
                      </a:r>
                      <a:endParaRPr lang="hu-HU" sz="1400" dirty="0"/>
                    </a:p>
                    <a:p>
                      <a:pPr algn="ctr">
                        <a:spcBef>
                          <a:spcPts val="900"/>
                        </a:spcBef>
                      </a:pPr>
                      <a:r>
                        <a:rPr lang="hu-HU" sz="1400" dirty="0" smtClean="0"/>
                        <a:t>Gondtalan </a:t>
                      </a:r>
                      <a:r>
                        <a:rPr lang="hu-HU" sz="1400" dirty="0"/>
                        <a:t>és szeretett élet</a:t>
                      </a:r>
                      <a:endParaRPr lang="hu-HU" sz="1400" dirty="0"/>
                    </a:p>
                    <a:p>
                      <a:pPr algn="ctr">
                        <a:spcBef>
                          <a:spcPts val="900"/>
                        </a:spcBef>
                      </a:pPr>
                      <a:r>
                        <a:rPr lang="hu-HU" sz="1400" dirty="0" smtClean="0"/>
                        <a:t>Nyugodt </a:t>
                      </a:r>
                      <a:r>
                        <a:rPr lang="hu-HU" sz="1400" dirty="0"/>
                        <a:t>munkakörnyezet</a:t>
                      </a:r>
                      <a:endParaRPr lang="hu-HU" sz="1400" dirty="0"/>
                    </a:p>
                    <a:p>
                      <a:pPr algn="ctr">
                        <a:spcBef>
                          <a:spcPts val="900"/>
                        </a:spcBef>
                      </a:pPr>
                      <a:r>
                        <a:rPr lang="hu-HU" sz="1400" dirty="0" smtClean="0"/>
                        <a:t>Magas </a:t>
                      </a:r>
                      <a:r>
                        <a:rPr lang="hu-HU" sz="1400" dirty="0"/>
                        <a:t>nyugdíj</a:t>
                      </a:r>
                      <a:endParaRPr lang="hu-HU" sz="1400" dirty="0"/>
                    </a:p>
                    <a:p>
                      <a:pPr algn="ctr">
                        <a:spcBef>
                          <a:spcPts val="900"/>
                        </a:spcBef>
                      </a:pPr>
                      <a:r>
                        <a:rPr lang="hu-HU" sz="1400" dirty="0" smtClean="0"/>
                        <a:t>Munka </a:t>
                      </a:r>
                      <a:r>
                        <a:rPr lang="hu-HU" sz="1400" dirty="0"/>
                        <a:t>áthelyezés </a:t>
                      </a:r>
                      <a:r>
                        <a:rPr lang="hu-HU" sz="1400" dirty="0" smtClean="0"/>
                        <a:t>esetén, </a:t>
                      </a:r>
                      <a:br>
                        <a:rPr lang="hu-HU" sz="1400" dirty="0" smtClean="0"/>
                      </a:br>
                      <a:r>
                        <a:rPr lang="hu-HU" sz="1400" dirty="0" smtClean="0"/>
                        <a:t>hasonló </a:t>
                      </a:r>
                      <a:r>
                        <a:rPr lang="hu-HU" sz="1400" dirty="0"/>
                        <a:t>vagy jobb pozíció elérése</a:t>
                      </a:r>
                      <a:endParaRPr lang="hu-HU" sz="1400" dirty="0"/>
                    </a:p>
                    <a:p>
                      <a:pPr>
                        <a:spcBef>
                          <a:spcPts val="900"/>
                        </a:spcBef>
                      </a:pPr>
                      <a:endParaRPr lang="hu-HU" dirty="0"/>
                    </a:p>
                    <a:p>
                      <a:pPr>
                        <a:spcBef>
                          <a:spcPts val="900"/>
                        </a:spcBef>
                      </a:pPr>
                      <a:endParaRPr lang="hu-HU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00"/>
                        </a:spcBef>
                      </a:pPr>
                      <a:endParaRPr lang="hu-HU" cap="all" baseline="0" dirty="0" smtClean="0"/>
                    </a:p>
                    <a:p>
                      <a:pPr algn="ctr">
                        <a:spcBef>
                          <a:spcPts val="900"/>
                        </a:spcBef>
                      </a:pPr>
                      <a:r>
                        <a:rPr lang="hu-HU" cap="all" baseline="0" dirty="0" smtClean="0"/>
                        <a:t>Egyáltalán </a:t>
                      </a:r>
                      <a:r>
                        <a:rPr lang="hu-HU" cap="all" baseline="0" dirty="0"/>
                        <a:t>nem fontos</a:t>
                      </a:r>
                      <a:endParaRPr lang="hu-HU" cap="all" baseline="0" dirty="0"/>
                    </a:p>
                    <a:p>
                      <a:pPr algn="ctr">
                        <a:spcBef>
                          <a:spcPts val="900"/>
                        </a:spcBef>
                      </a:pPr>
                      <a:endParaRPr lang="hu-HU" sz="1400" dirty="0" smtClean="0"/>
                    </a:p>
                    <a:p>
                      <a:pPr algn="ctr">
                        <a:spcBef>
                          <a:spcPts val="900"/>
                        </a:spcBef>
                      </a:pPr>
                      <a:r>
                        <a:rPr lang="hu-HU" sz="1400" dirty="0" smtClean="0"/>
                        <a:t>Művészi </a:t>
                      </a:r>
                      <a:r>
                        <a:rPr lang="hu-HU" sz="1400" dirty="0"/>
                        <a:t>kibontakoztatás</a:t>
                      </a:r>
                      <a:endParaRPr lang="hu-HU" sz="1400" dirty="0"/>
                    </a:p>
                    <a:p>
                      <a:pPr algn="ctr">
                        <a:spcBef>
                          <a:spcPts val="900"/>
                        </a:spcBef>
                      </a:pPr>
                      <a:r>
                        <a:rPr lang="hu-HU" sz="1400" dirty="0" smtClean="0"/>
                        <a:t>Mások </a:t>
                      </a:r>
                      <a:r>
                        <a:rPr lang="hu-HU" sz="1400" dirty="0"/>
                        <a:t>irányítása</a:t>
                      </a:r>
                      <a:endParaRPr lang="hu-HU" sz="1400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Cím 1"/>
          <p:cNvSpPr txBox="1"/>
          <p:nvPr/>
        </p:nvSpPr>
        <p:spPr>
          <a:xfrm>
            <a:off x="1066800" y="179462"/>
            <a:ext cx="10058400" cy="98276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hu-HU" sz="40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bontott</a:t>
            </a:r>
            <a:r>
              <a:rPr kumimoji="0" lang="hu-HU" sz="4000" b="1" i="0" u="none" strike="noStrike" kern="1200" cap="all" spc="0" normalizeH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értékelésE</a:t>
            </a:r>
            <a:endParaRPr kumimoji="0" lang="hu-HU" sz="4000" b="1" i="0" u="none" strike="noStrike" kern="1200" cap="all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66800" y="1600200"/>
            <a:ext cx="10058400" cy="443484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b="1" dirty="0" smtClean="0"/>
              <a:t>MUNKAVÉGZÉS</a:t>
            </a:r>
            <a:r>
              <a:rPr lang="hu-HU" b="1" dirty="0"/>
              <a:t>:</a:t>
            </a:r>
            <a:endParaRPr lang="hu-HU" b="1" dirty="0"/>
          </a:p>
          <a:p>
            <a:pPr marL="0" indent="0" algn="ctr">
              <a:buNone/>
            </a:pPr>
            <a:r>
              <a:rPr lang="hu-HU" dirty="0"/>
              <a:t>A pozíció fizetési és/vagy biztonsági aspektusa a fő meghatározó.</a:t>
            </a:r>
            <a:endParaRPr lang="hu-HU" dirty="0"/>
          </a:p>
          <a:p>
            <a:pPr marL="0" indent="0" algn="ctr">
              <a:buNone/>
            </a:pPr>
            <a:endParaRPr lang="hu-HU" dirty="0"/>
          </a:p>
          <a:p>
            <a:pPr marL="0" indent="0" algn="ctr">
              <a:buNone/>
            </a:pPr>
            <a:endParaRPr lang="hu-HU" dirty="0"/>
          </a:p>
          <a:p>
            <a:pPr marL="0" indent="0" algn="ctr">
              <a:buNone/>
            </a:pPr>
            <a:r>
              <a:rPr lang="hu-HU" b="1" dirty="0"/>
              <a:t>KARRIER:</a:t>
            </a:r>
            <a:endParaRPr lang="hu-HU" b="1" dirty="0"/>
          </a:p>
          <a:p>
            <a:pPr marL="0" indent="0" algn="ctr">
              <a:buNone/>
            </a:pPr>
            <a:r>
              <a:rPr lang="hu-HU" dirty="0"/>
              <a:t>Előléptetés vagy fejlődési lehetőségek dominálnak.</a:t>
            </a:r>
            <a:endParaRPr lang="hu-HU" dirty="0"/>
          </a:p>
          <a:p>
            <a:pPr marL="0" indent="0" algn="ctr">
              <a:buNone/>
            </a:pPr>
            <a:endParaRPr lang="hu-HU" dirty="0"/>
          </a:p>
          <a:p>
            <a:pPr marL="0" indent="0" algn="ctr">
              <a:buNone/>
            </a:pPr>
            <a:endParaRPr lang="hu-HU" dirty="0"/>
          </a:p>
          <a:p>
            <a:pPr marL="0" indent="0" algn="ctr">
              <a:buNone/>
            </a:pPr>
            <a:r>
              <a:rPr lang="hu-HU" b="1" dirty="0"/>
              <a:t>HIVATÁS:</a:t>
            </a:r>
            <a:endParaRPr lang="hu-HU" b="1" dirty="0"/>
          </a:p>
          <a:p>
            <a:pPr marL="0" indent="0" algn="ctr">
              <a:buNone/>
            </a:pPr>
            <a:r>
              <a:rPr lang="hu-HU" dirty="0"/>
              <a:t>Nagy szabadságfokot biztosító tevékenység, </a:t>
            </a:r>
            <a:br>
              <a:rPr lang="hu-HU" dirty="0" smtClean="0"/>
            </a:br>
            <a:r>
              <a:rPr lang="hu-HU" dirty="0" smtClean="0"/>
              <a:t>melyben </a:t>
            </a:r>
            <a:r>
              <a:rPr lang="hu-HU" dirty="0"/>
              <a:t>a kapcsolatok, közösségek a meghatározóak.</a:t>
            </a:r>
            <a:endParaRPr lang="hu-HU" dirty="0"/>
          </a:p>
        </p:txBody>
      </p:sp>
      <p:sp>
        <p:nvSpPr>
          <p:cNvPr id="4" name="Cím 1"/>
          <p:cNvSpPr txBox="1"/>
          <p:nvPr/>
        </p:nvSpPr>
        <p:spPr>
          <a:xfrm>
            <a:off x="1066800" y="179462"/>
            <a:ext cx="10058400" cy="98276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vert="horz" lIns="91440" tIns="45720" rIns="91440" bIns="45720" rtlCol="0" anchor="ctr">
            <a:normAutofit fontScale="70000"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hu-HU" sz="40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Munkavégzés - kArrier - hivatás</a:t>
            </a:r>
            <a:endParaRPr kumimoji="0" lang="hu-HU" sz="4000" b="1" i="0" u="none" strike="noStrike" kern="1200" cap="all" spc="0" normalizeH="0" baseline="0" noProof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hu-HU" sz="4000" b="1" i="0" u="none" strike="noStrike" kern="1200" cap="all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Közti különbség</a:t>
            </a:r>
            <a:endParaRPr kumimoji="0" lang="hu-HU" sz="4000" b="1" i="0" u="none" strike="noStrike" kern="1200" cap="all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66800" y="1590675"/>
            <a:ext cx="10058400" cy="44443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/>
              <a:t>A munkával való elégedettségünk attól függ,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mennyire </a:t>
            </a:r>
            <a:r>
              <a:rPr lang="hu-HU" dirty="0"/>
              <a:t>találunk lehetőséget, teret:</a:t>
            </a:r>
            <a:endParaRPr lang="hu-HU" dirty="0"/>
          </a:p>
          <a:p>
            <a:pPr>
              <a:buFontTx/>
              <a:buChar char="-"/>
            </a:pPr>
            <a:r>
              <a:rPr lang="hu-HU" dirty="0" smtClean="0"/>
              <a:t>képességeink </a:t>
            </a:r>
            <a:r>
              <a:rPr lang="hu-HU" dirty="0"/>
              <a:t>hasznosítására</a:t>
            </a:r>
            <a:endParaRPr lang="hu-HU" dirty="0"/>
          </a:p>
          <a:p>
            <a:pPr>
              <a:buFontTx/>
              <a:buChar char="-"/>
            </a:pPr>
            <a:r>
              <a:rPr lang="hu-HU" dirty="0" smtClean="0"/>
              <a:t>érdeklődési </a:t>
            </a:r>
            <a:r>
              <a:rPr lang="hu-HU" dirty="0"/>
              <a:t>körünk gyakorlására</a:t>
            </a:r>
            <a:endParaRPr lang="hu-HU" dirty="0"/>
          </a:p>
          <a:p>
            <a:pPr>
              <a:buFontTx/>
              <a:buChar char="-"/>
            </a:pPr>
            <a:r>
              <a:rPr lang="hu-HU" dirty="0" smtClean="0"/>
              <a:t>személyiségünk </a:t>
            </a:r>
            <a:r>
              <a:rPr lang="hu-HU" dirty="0"/>
              <a:t>jellemzőinek megélésére</a:t>
            </a:r>
            <a:endParaRPr lang="hu-HU" dirty="0"/>
          </a:p>
          <a:p>
            <a:pPr>
              <a:buFontTx/>
              <a:buChar char="-"/>
            </a:pPr>
            <a:r>
              <a:rPr lang="hu-HU" dirty="0" smtClean="0"/>
              <a:t>értékrendünk </a:t>
            </a:r>
            <a:r>
              <a:rPr lang="hu-HU" dirty="0"/>
              <a:t>követésére</a:t>
            </a:r>
            <a:endParaRPr lang="hu-HU" dirty="0"/>
          </a:p>
          <a:p>
            <a:pPr>
              <a:buFontTx/>
              <a:buChar char="-"/>
            </a:pPr>
            <a:endParaRPr lang="hu-HU" dirty="0"/>
          </a:p>
          <a:p>
            <a:pPr marL="0" indent="0">
              <a:buNone/>
            </a:pPr>
            <a:r>
              <a:rPr lang="hu-HU" dirty="0"/>
              <a:t>Lehetővé teszi-e:</a:t>
            </a:r>
            <a:endParaRPr lang="hu-HU" dirty="0"/>
          </a:p>
          <a:p>
            <a:pPr>
              <a:buFontTx/>
              <a:buChar char="-"/>
            </a:pPr>
            <a:r>
              <a:rPr lang="hu-HU" dirty="0" smtClean="0"/>
              <a:t>a </a:t>
            </a:r>
            <a:r>
              <a:rPr lang="hu-HU" dirty="0"/>
              <a:t>növekedésünket</a:t>
            </a:r>
            <a:endParaRPr lang="hu-HU" dirty="0"/>
          </a:p>
          <a:p>
            <a:pPr>
              <a:buFontTx/>
              <a:buChar char="-"/>
            </a:pPr>
            <a:r>
              <a:rPr lang="hu-HU" dirty="0" smtClean="0"/>
              <a:t>felfedezést </a:t>
            </a:r>
            <a:r>
              <a:rPr lang="hu-HU" dirty="0"/>
              <a:t>tapasztalatok útján</a:t>
            </a:r>
            <a:endParaRPr lang="hu-HU" dirty="0"/>
          </a:p>
          <a:p>
            <a:pPr marL="0" indent="0">
              <a:buNone/>
            </a:pPr>
            <a:r>
              <a:rPr lang="hu-HU" dirty="0"/>
              <a:t>-  </a:t>
            </a:r>
            <a:r>
              <a:rPr lang="hu-HU" dirty="0" smtClean="0"/>
              <a:t>egyénileg </a:t>
            </a:r>
            <a:r>
              <a:rPr lang="hu-HU" dirty="0"/>
              <a:t>hozzám </a:t>
            </a:r>
            <a:r>
              <a:rPr lang="hu-HU" dirty="0" smtClean="0"/>
              <a:t>illő </a:t>
            </a:r>
            <a:r>
              <a:rPr lang="hu-HU" dirty="0"/>
              <a:t>helyzetek, szerepek </a:t>
            </a:r>
            <a:r>
              <a:rPr lang="hu-HU" dirty="0" smtClean="0"/>
              <a:t>,,játszását</a:t>
            </a:r>
            <a:r>
              <a:rPr lang="hu-HU" dirty="0"/>
              <a:t>”</a:t>
            </a:r>
            <a:endParaRPr lang="hu-HU" dirty="0"/>
          </a:p>
          <a:p>
            <a:pPr>
              <a:buFontTx/>
              <a:buChar char="-"/>
            </a:pPr>
            <a:endParaRPr lang="hu-HU" dirty="0"/>
          </a:p>
        </p:txBody>
      </p:sp>
      <p:sp>
        <p:nvSpPr>
          <p:cNvPr id="4" name="Cím 1"/>
          <p:cNvSpPr txBox="1"/>
          <p:nvPr/>
        </p:nvSpPr>
        <p:spPr>
          <a:xfrm>
            <a:off x="1066800" y="179462"/>
            <a:ext cx="10058400" cy="98276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hu-HU" sz="40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Örömteli munka</a:t>
            </a:r>
            <a:endParaRPr kumimoji="0" lang="hu-HU" sz="4000" b="1" i="0" u="none" strike="noStrike" kern="1200" cap="all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66800" y="1608668"/>
            <a:ext cx="10058400" cy="44263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 smtClean="0"/>
              <a:t> S</a:t>
            </a:r>
            <a:r>
              <a:rPr lang="hu-HU" dirty="0"/>
              <a:t>ok ember végez olyan munkát, amit nem kedvel, hogy megszerezzen olyan </a:t>
            </a:r>
            <a:r>
              <a:rPr lang="hu-HU" dirty="0" smtClean="0"/>
              <a:t>javakat</a:t>
            </a:r>
            <a:r>
              <a:rPr lang="hu-HU" dirty="0"/>
              <a:t>, </a:t>
            </a:r>
            <a:br>
              <a:rPr lang="hu-HU" dirty="0" smtClean="0"/>
            </a:br>
            <a:r>
              <a:rPr lang="hu-HU" dirty="0" smtClean="0"/>
              <a:t>amelyek </a:t>
            </a:r>
            <a:r>
              <a:rPr lang="hu-HU" dirty="0"/>
              <a:t>nem szükségesek számára, de </a:t>
            </a:r>
            <a:r>
              <a:rPr lang="hu-HU" dirty="0" smtClean="0"/>
              <a:t>lenyűgözhet </a:t>
            </a:r>
            <a:r>
              <a:rPr lang="hu-HU" dirty="0"/>
              <a:t>olyan embereket, </a:t>
            </a:r>
            <a:r>
              <a:rPr lang="hu-HU" dirty="0" smtClean="0"/>
              <a:t>akiket </a:t>
            </a:r>
            <a:r>
              <a:rPr lang="hu-HU" dirty="0"/>
              <a:t>nem szeret.</a:t>
            </a:r>
            <a:endParaRPr lang="hu-HU" dirty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Mindenkinek </a:t>
            </a:r>
            <a:r>
              <a:rPr lang="hu-HU" dirty="0"/>
              <a:t>magának kell megteremtenie a feltételeket ahhoz, </a:t>
            </a:r>
            <a:r>
              <a:rPr lang="hu-HU" dirty="0" smtClean="0"/>
              <a:t>hogy </a:t>
            </a:r>
            <a:r>
              <a:rPr lang="hu-HU" dirty="0"/>
              <a:t>ez ne így legyen!</a:t>
            </a:r>
            <a:endParaRPr lang="hu-HU" dirty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Mindenkinek </a:t>
            </a:r>
            <a:r>
              <a:rPr lang="hu-HU" dirty="0"/>
              <a:t>joga van az örömteli munkához.</a:t>
            </a:r>
            <a:br>
              <a:rPr lang="hu-HU" dirty="0" smtClean="0"/>
            </a:br>
            <a:r>
              <a:rPr lang="hu-HU" dirty="0" smtClean="0"/>
              <a:t>Mindenkinek </a:t>
            </a:r>
            <a:r>
              <a:rPr lang="hu-HU" dirty="0"/>
              <a:t>meg van a maga képessége, amelyek fejleszthetőek </a:t>
            </a:r>
            <a:r>
              <a:rPr lang="hu-HU" dirty="0" smtClean="0"/>
              <a:t>és </a:t>
            </a:r>
            <a:r>
              <a:rPr lang="hu-HU" dirty="0"/>
              <a:t>kiaknázhatóak. </a:t>
            </a:r>
            <a:br>
              <a:rPr lang="hu-HU" dirty="0" smtClean="0"/>
            </a:br>
            <a:r>
              <a:rPr lang="hu-HU" dirty="0" smtClean="0"/>
              <a:t>Az </a:t>
            </a:r>
            <a:r>
              <a:rPr lang="hu-HU" dirty="0"/>
              <a:t>örömteli munkavégzés hasznos a cégnek, a személynek, a </a:t>
            </a:r>
            <a:r>
              <a:rPr lang="hu-HU" dirty="0" smtClean="0"/>
              <a:t>családjuknak</a:t>
            </a:r>
            <a:r>
              <a:rPr lang="hu-HU" dirty="0"/>
              <a:t>, </a:t>
            </a:r>
            <a:br>
              <a:rPr lang="hu-HU" dirty="0" smtClean="0"/>
            </a:br>
            <a:r>
              <a:rPr lang="hu-HU" dirty="0" smtClean="0"/>
              <a:t>környezetüknek</a:t>
            </a:r>
            <a:r>
              <a:rPr lang="hu-HU" dirty="0"/>
              <a:t>. </a:t>
            </a:r>
            <a:r>
              <a:rPr lang="hu-HU" dirty="0" smtClean="0"/>
              <a:t>Amikor </a:t>
            </a:r>
            <a:r>
              <a:rPr lang="hu-HU" dirty="0"/>
              <a:t>valaki a munkáját örömmel </a:t>
            </a:r>
            <a:r>
              <a:rPr lang="hu-HU" dirty="0" smtClean="0"/>
              <a:t>és </a:t>
            </a:r>
            <a:r>
              <a:rPr lang="hu-HU" dirty="0"/>
              <a:t>sikerekkel gazdagítva </a:t>
            </a:r>
            <a:r>
              <a:rPr lang="hu-HU" dirty="0" smtClean="0"/>
              <a:t>végzi</a:t>
            </a:r>
            <a:r>
              <a:rPr lang="hu-HU" dirty="0"/>
              <a:t>, </a:t>
            </a:r>
            <a:br>
              <a:rPr lang="hu-HU" dirty="0" smtClean="0"/>
            </a:br>
            <a:r>
              <a:rPr lang="hu-HU" dirty="0" smtClean="0"/>
              <a:t>boldogabb </a:t>
            </a:r>
            <a:r>
              <a:rPr lang="hu-HU" dirty="0"/>
              <a:t>ember </a:t>
            </a:r>
            <a:r>
              <a:rPr lang="hu-HU" dirty="0" smtClean="0"/>
              <a:t>lesz és </a:t>
            </a:r>
            <a:r>
              <a:rPr lang="hu-HU" dirty="0"/>
              <a:t>ezen felül </a:t>
            </a:r>
            <a:r>
              <a:rPr lang="hu-HU" dirty="0" smtClean="0"/>
              <a:t>az </a:t>
            </a:r>
            <a:r>
              <a:rPr lang="hu-HU" dirty="0"/>
              <a:t>egészségi állapotára is jó kihatással van.</a:t>
            </a:r>
            <a:endParaRPr lang="hu-HU" dirty="0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5200" y="5144285"/>
            <a:ext cx="3057714" cy="1015838"/>
          </a:xfrm>
          <a:prstGeom prst="rect">
            <a:avLst/>
          </a:prstGeom>
        </p:spPr>
      </p:pic>
      <p:sp>
        <p:nvSpPr>
          <p:cNvPr id="7" name="Cím 1"/>
          <p:cNvSpPr txBox="1"/>
          <p:nvPr/>
        </p:nvSpPr>
        <p:spPr>
          <a:xfrm>
            <a:off x="1066800" y="179462"/>
            <a:ext cx="10058400" cy="98276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hu-HU" sz="40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Örömteli munka</a:t>
            </a:r>
            <a:endParaRPr kumimoji="0" lang="hu-HU" sz="4000" b="1" i="0" u="none" strike="noStrike" kern="1200" cap="all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66800" y="1617133"/>
            <a:ext cx="10058400" cy="44179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/>
              <a:t>Egy átlagos teljes munkaidőben dolgozó munkavállaló heti </a:t>
            </a:r>
            <a:r>
              <a:rPr lang="hu-HU" dirty="0" smtClean="0"/>
              <a:t> </a:t>
            </a:r>
            <a:r>
              <a:rPr lang="hu-HU" sz="3200" b="1" dirty="0" smtClean="0"/>
              <a:t>41,36</a:t>
            </a:r>
            <a:r>
              <a:rPr lang="hu-HU" dirty="0" smtClean="0"/>
              <a:t> </a:t>
            </a:r>
            <a:r>
              <a:rPr lang="hu-HU" dirty="0"/>
              <a:t>órát tölt munkával. Ha feltételezzük, hogy az emberek évente </a:t>
            </a:r>
            <a:r>
              <a:rPr lang="hu-HU" dirty="0" smtClean="0"/>
              <a:t> </a:t>
            </a:r>
            <a:r>
              <a:rPr lang="hu-HU" sz="2800" b="1" dirty="0" smtClean="0"/>
              <a:t>48 </a:t>
            </a:r>
            <a:r>
              <a:rPr lang="hu-HU" sz="2800" b="1" dirty="0"/>
              <a:t>hetet </a:t>
            </a:r>
            <a:r>
              <a:rPr lang="hu-HU" dirty="0"/>
              <a:t>dolgoznak, akkor ez azt jelenti, </a:t>
            </a:r>
            <a:br>
              <a:rPr lang="hu-HU" dirty="0" smtClean="0"/>
            </a:br>
            <a:r>
              <a:rPr lang="hu-HU" dirty="0" smtClean="0"/>
              <a:t>hogy </a:t>
            </a:r>
            <a:r>
              <a:rPr lang="hu-HU" dirty="0"/>
              <a:t>egy év alatt </a:t>
            </a:r>
            <a:r>
              <a:rPr lang="hu-HU" sz="3200" b="1" dirty="0"/>
              <a:t>1985,28</a:t>
            </a:r>
            <a:r>
              <a:rPr lang="hu-HU" sz="3200" dirty="0"/>
              <a:t> </a:t>
            </a:r>
            <a:r>
              <a:rPr lang="hu-HU" dirty="0"/>
              <a:t>órát töltünk munkával.</a:t>
            </a:r>
            <a:endParaRPr lang="hu-HU" dirty="0"/>
          </a:p>
          <a:p>
            <a:pPr marL="0"/>
            <a:endParaRPr lang="hu-HU" dirty="0"/>
          </a:p>
          <a:p>
            <a:pPr marL="0" indent="0">
              <a:buNone/>
            </a:pPr>
            <a:r>
              <a:rPr lang="hu-HU" dirty="0" smtClean="0"/>
              <a:t>Átlagolva  </a:t>
            </a:r>
            <a:r>
              <a:rPr lang="hu-HU" sz="3200" b="1" dirty="0"/>
              <a:t>41 évig </a:t>
            </a:r>
            <a:r>
              <a:rPr lang="hu-HU" dirty="0"/>
              <a:t>dolgozunk, ami összesen </a:t>
            </a:r>
            <a:r>
              <a:rPr lang="hu-HU" dirty="0" smtClean="0"/>
              <a:t> </a:t>
            </a:r>
            <a:r>
              <a:rPr lang="hu-HU" sz="3200" b="1" dirty="0" smtClean="0"/>
              <a:t>81.396 </a:t>
            </a:r>
            <a:r>
              <a:rPr lang="hu-HU" dirty="0"/>
              <a:t>munkaórát jelent.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Ez </a:t>
            </a:r>
            <a:r>
              <a:rPr lang="hu-HU" dirty="0"/>
              <a:t>hihetetlen sok, és ebben a telekommunikációs eszközök miatti rejtett munkaidő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még </a:t>
            </a:r>
            <a:r>
              <a:rPr lang="hu-HU" dirty="0"/>
              <a:t>benne sincs.</a:t>
            </a:r>
            <a:endParaRPr lang="hu-HU" dirty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dirty="0"/>
              <a:t>fentiek tükrében, tehát nagyon nem mindegy, </a:t>
            </a:r>
            <a:r>
              <a:rPr lang="hu-HU" dirty="0" smtClean="0"/>
              <a:t>hogy </a:t>
            </a:r>
            <a:r>
              <a:rPr lang="hu-HU" dirty="0"/>
              <a:t>mennyire </a:t>
            </a:r>
            <a:r>
              <a:rPr lang="hu-HU" dirty="0" smtClean="0"/>
              <a:t>élvezzük, </a:t>
            </a:r>
            <a:r>
              <a:rPr lang="hu-HU" dirty="0"/>
              <a:t>amit csinálunk. </a:t>
            </a:r>
            <a:endParaRPr lang="hu-HU" dirty="0"/>
          </a:p>
        </p:txBody>
      </p:sp>
      <p:sp>
        <p:nvSpPr>
          <p:cNvPr id="4" name="Cím 1"/>
          <p:cNvSpPr txBox="1"/>
          <p:nvPr/>
        </p:nvSpPr>
        <p:spPr>
          <a:xfrm>
            <a:off x="1066800" y="179462"/>
            <a:ext cx="10058400" cy="98276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hu-HU" sz="40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Európai uniós statisztika</a:t>
            </a:r>
            <a:endParaRPr kumimoji="0" lang="hu-HU" sz="4000" b="1" i="0" u="none" strike="noStrike" kern="1200" cap="all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66800" y="1710267"/>
            <a:ext cx="10058400" cy="4324773"/>
          </a:xfrm>
        </p:spPr>
        <p:txBody>
          <a:bodyPr>
            <a:normAutofit lnSpcReduction="20000"/>
          </a:bodyPr>
          <a:lstStyle/>
          <a:p>
            <a:pPr marL="0" indent="0">
              <a:buNone/>
            </a:pPr>
            <a:r>
              <a:rPr lang="hu-HU" b="1" dirty="0"/>
              <a:t>Egészség: Testi-lelki-szellemi jólét. </a:t>
            </a:r>
            <a:endParaRPr lang="hu-HU" b="1" dirty="0"/>
          </a:p>
          <a:p>
            <a:pPr marL="0" indent="0">
              <a:buNone/>
            </a:pPr>
            <a:r>
              <a:rPr lang="hu-HU" dirty="0"/>
              <a:t>A három tényező egymással összefüggésben van, és hatnak egymásra.</a:t>
            </a:r>
            <a:endParaRPr lang="hu-HU" dirty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/>
              <a:t>Azok az emberek jobb egészségnek örvendhetnek, akik úgy érzik, hogy megtalálták életük célját. Az elégedettség ugyanis boldogságot </a:t>
            </a:r>
            <a:r>
              <a:rPr lang="hu-HU" dirty="0" smtClean="0"/>
              <a:t>feltételez</a:t>
            </a:r>
            <a:r>
              <a:rPr lang="hu-HU" dirty="0"/>
              <a:t>, márpedig az önmagával, </a:t>
            </a:r>
            <a:br>
              <a:rPr lang="hu-HU" dirty="0" smtClean="0"/>
            </a:br>
            <a:r>
              <a:rPr lang="hu-HU" dirty="0" smtClean="0"/>
              <a:t>a </a:t>
            </a:r>
            <a:r>
              <a:rPr lang="hu-HU" dirty="0"/>
              <a:t>környezetével harmóniában élő ember sokkal ellenállóbb a betegségekkel szemben, mint azok, akik sem önmagukkal, sem az emberekkel, sem az életükkel nincsenek kibékülve.</a:t>
            </a:r>
            <a:endParaRPr lang="hu-HU" dirty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/>
              <a:t>Egészségmegörző hatása van az örömteli munkának.</a:t>
            </a:r>
            <a:endParaRPr lang="hu-HU" dirty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/>
              <a:t>A pozitív gondolkodás, a folyamatos fejlődni akarás, a változásra, alkalmazkodásra való képesség, a hit önmagukban, a hasznosság, elégedettség </a:t>
            </a:r>
            <a:r>
              <a:rPr lang="hu-HU" dirty="0" smtClean="0"/>
              <a:t>érzése, </a:t>
            </a:r>
            <a:r>
              <a:rPr lang="hu-HU" dirty="0"/>
              <a:t>az érzelmi kiegyensúlyozottság mind kihat az egészségünkre.</a:t>
            </a:r>
            <a:endParaRPr lang="hu-HU" dirty="0"/>
          </a:p>
        </p:txBody>
      </p:sp>
      <p:sp>
        <p:nvSpPr>
          <p:cNvPr id="4" name="Cím 1"/>
          <p:cNvSpPr txBox="1"/>
          <p:nvPr/>
        </p:nvSpPr>
        <p:spPr>
          <a:xfrm>
            <a:off x="1066800" y="179462"/>
            <a:ext cx="10058400" cy="98276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hu-HU" sz="40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Egészségügyi</a:t>
            </a:r>
            <a:r>
              <a:rPr kumimoji="0" lang="hu-HU" sz="4000" b="1" i="0" u="none" strike="noStrike" kern="1200" cap="all" spc="0" normalizeH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vonatkozások</a:t>
            </a:r>
            <a:endParaRPr kumimoji="0" lang="hu-HU" sz="4000" b="1" i="0" u="none" strike="noStrike" kern="1200" cap="all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66800" y="179462"/>
            <a:ext cx="10058400" cy="982766"/>
          </a:xfrm>
          <a:solidFill>
            <a:schemeClr val="accent3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t-BR" sz="4000" b="1" cap="all" dirty="0"/>
              <a:t>AZ EMBER ÉS A MUNKA</a:t>
            </a:r>
            <a:endParaRPr lang="hu-HU" sz="4000" b="1" cap="all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66800" y="1794617"/>
            <a:ext cx="10058400" cy="27944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2400" dirty="0" smtClean="0"/>
              <a:t>Napjaink </a:t>
            </a:r>
            <a:r>
              <a:rPr lang="hu-HU" sz="2400" dirty="0"/>
              <a:t>társadalmi </a:t>
            </a:r>
            <a:r>
              <a:rPr lang="hu-HU" sz="2400" dirty="0" smtClean="0"/>
              <a:t>rendszerei </a:t>
            </a:r>
            <a:r>
              <a:rPr lang="hu-HU" sz="2400" dirty="0"/>
              <a:t>legyenek </a:t>
            </a:r>
            <a:r>
              <a:rPr lang="hu-HU" sz="2400" dirty="0" smtClean="0"/>
              <a:t>bár</a:t>
            </a:r>
            <a:br>
              <a:rPr lang="hu-HU" sz="2400" dirty="0" smtClean="0"/>
            </a:br>
            <a:r>
              <a:rPr lang="hu-HU" sz="2400" dirty="0" smtClean="0"/>
              <a:t> </a:t>
            </a:r>
            <a:r>
              <a:rPr lang="hu-HU" sz="2400" dirty="0"/>
              <a:t>a legellentétesebbek </a:t>
            </a:r>
            <a:r>
              <a:rPr lang="hu-HU" sz="2400" dirty="0" smtClean="0"/>
              <a:t>is, értékelésüket illetően</a:t>
            </a:r>
            <a:br>
              <a:rPr lang="hu-HU" sz="2400" dirty="0" smtClean="0"/>
            </a:br>
            <a:r>
              <a:rPr lang="hu-HU" sz="2400" dirty="0" smtClean="0"/>
              <a:t>egy </a:t>
            </a:r>
            <a:r>
              <a:rPr lang="hu-HU" sz="2400" dirty="0"/>
              <a:t>pontban találkoznak. </a:t>
            </a:r>
            <a:endParaRPr lang="hu-HU" sz="2400" dirty="0"/>
          </a:p>
          <a:p>
            <a:pPr marL="0" indent="0" algn="ctr">
              <a:buNone/>
            </a:pPr>
            <a:br>
              <a:rPr lang="hu-HU" sz="2400" dirty="0" smtClean="0"/>
            </a:br>
            <a:r>
              <a:rPr lang="hu-HU" sz="2400" dirty="0" smtClean="0"/>
              <a:t>Valamennyien a </a:t>
            </a:r>
            <a:r>
              <a:rPr lang="hu-HU" sz="2400" dirty="0"/>
              <a:t>társadalmi élet alapjának, </a:t>
            </a:r>
            <a:br>
              <a:rPr lang="hu-HU" sz="2400" dirty="0" smtClean="0"/>
            </a:br>
            <a:r>
              <a:rPr lang="hu-HU" sz="2400" dirty="0"/>
              <a:t>anyagi és jó erkölcsi forrásnak </a:t>
            </a:r>
            <a:br>
              <a:rPr lang="hu-HU" sz="2400" dirty="0" smtClean="0"/>
            </a:br>
            <a:r>
              <a:rPr lang="hu-HU" sz="2400" dirty="0" smtClean="0"/>
              <a:t>az  </a:t>
            </a:r>
            <a:r>
              <a:rPr lang="hu-HU" sz="2400" dirty="0"/>
              <a:t>emberi munkát tartják. </a:t>
            </a:r>
            <a:endParaRPr lang="hu-HU" sz="2400" dirty="0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7225" y="5095875"/>
            <a:ext cx="3257550" cy="111953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66800" y="1710267"/>
            <a:ext cx="10058400" cy="4324773"/>
          </a:xfrm>
        </p:spPr>
        <p:txBody>
          <a:bodyPr/>
          <a:lstStyle/>
          <a:p>
            <a:pPr marL="0" indent="0">
              <a:buNone/>
            </a:pPr>
            <a:r>
              <a:rPr lang="hu-HU" dirty="0"/>
              <a:t>A </a:t>
            </a:r>
            <a:r>
              <a:rPr lang="hu-HU" dirty="0" smtClean="0"/>
              <a:t>pszichológiai </a:t>
            </a:r>
            <a:r>
              <a:rPr lang="hu-HU" dirty="0"/>
              <a:t> tényezőknek jelentős szerepe van az örömteli munkában és ez által annak </a:t>
            </a:r>
            <a:r>
              <a:rPr lang="hu-HU" dirty="0" smtClean="0"/>
              <a:t>az </a:t>
            </a:r>
            <a:r>
              <a:rPr lang="hu-HU" dirty="0"/>
              <a:t>egészségre gyakorolt hatásában.</a:t>
            </a:r>
            <a:endParaRPr lang="hu-HU" dirty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  <a:p>
            <a:pPr marL="0" indent="0">
              <a:buFontTx/>
              <a:buChar char="-"/>
            </a:pPr>
            <a:r>
              <a:rPr lang="hu-HU" dirty="0" smtClean="0"/>
              <a:t> jó </a:t>
            </a:r>
            <a:r>
              <a:rPr lang="hu-HU" dirty="0"/>
              <a:t>kapcsolati rendszer (munkatársak, vezetők)</a:t>
            </a:r>
            <a:endParaRPr lang="hu-HU" dirty="0"/>
          </a:p>
          <a:p>
            <a:pPr marL="0" indent="0">
              <a:buNone/>
            </a:pPr>
            <a:r>
              <a:rPr lang="hu-HU" dirty="0" smtClean="0"/>
              <a:t>- kitűzött </a:t>
            </a:r>
            <a:r>
              <a:rPr lang="hu-HU" dirty="0"/>
              <a:t>célok elérése (siker érzése)</a:t>
            </a:r>
            <a:endParaRPr lang="hu-HU" dirty="0"/>
          </a:p>
          <a:p>
            <a:pPr marL="0" indent="0">
              <a:buNone/>
            </a:pPr>
            <a:r>
              <a:rPr lang="hu-HU" dirty="0" smtClean="0"/>
              <a:t>- önbizalom</a:t>
            </a:r>
            <a:r>
              <a:rPr lang="hu-HU" dirty="0"/>
              <a:t>, önbecsülés megélése</a:t>
            </a:r>
            <a:endParaRPr lang="hu-HU" dirty="0"/>
          </a:p>
          <a:p>
            <a:pPr marL="0" indent="0">
              <a:buNone/>
            </a:pPr>
            <a:r>
              <a:rPr lang="hu-HU" dirty="0" smtClean="0"/>
              <a:t>- érzelmi </a:t>
            </a:r>
            <a:r>
              <a:rPr lang="hu-HU" dirty="0"/>
              <a:t>egyensúly és stresszkezelés</a:t>
            </a:r>
            <a:endParaRPr lang="hu-HU" dirty="0"/>
          </a:p>
          <a:p>
            <a:pPr marL="0" indent="0">
              <a:buNone/>
            </a:pPr>
            <a:r>
              <a:rPr lang="hu-HU" dirty="0" smtClean="0"/>
              <a:t>- a </a:t>
            </a:r>
            <a:r>
              <a:rPr lang="hu-HU" dirty="0"/>
              <a:t>tevékenység jelentősége</a:t>
            </a:r>
            <a:endParaRPr lang="hu-HU" dirty="0"/>
          </a:p>
          <a:p>
            <a:pPr marL="0" indent="0">
              <a:buNone/>
            </a:pPr>
            <a:r>
              <a:rPr lang="hu-HU" dirty="0" smtClean="0"/>
              <a:t>- biztonság </a:t>
            </a:r>
            <a:r>
              <a:rPr lang="hu-HU" dirty="0"/>
              <a:t>és jólét</a:t>
            </a:r>
            <a:endParaRPr lang="hu-HU" dirty="0"/>
          </a:p>
          <a:p>
            <a:pPr marL="0" indent="0">
              <a:buNone/>
            </a:pPr>
            <a:r>
              <a:rPr lang="hu-HU" dirty="0" smtClean="0"/>
              <a:t>- jelenlét </a:t>
            </a:r>
            <a:r>
              <a:rPr lang="hu-HU" dirty="0"/>
              <a:t>és elfogadás (itt és most)</a:t>
            </a:r>
            <a:endParaRPr lang="hu-HU" dirty="0"/>
          </a:p>
          <a:p>
            <a:endParaRPr lang="hu-HU" dirty="0"/>
          </a:p>
        </p:txBody>
      </p:sp>
      <p:sp>
        <p:nvSpPr>
          <p:cNvPr id="5" name="Cím 1"/>
          <p:cNvSpPr txBox="1"/>
          <p:nvPr/>
        </p:nvSpPr>
        <p:spPr>
          <a:xfrm>
            <a:off x="1066800" y="179462"/>
            <a:ext cx="10058400" cy="98276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hu-HU" sz="40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Egészségügyi</a:t>
            </a:r>
            <a:r>
              <a:rPr kumimoji="0" lang="hu-HU" sz="4000" b="1" i="0" u="none" strike="noStrike" kern="1200" cap="all" spc="0" normalizeH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vonatkozások</a:t>
            </a:r>
            <a:endParaRPr kumimoji="0" lang="hu-HU" sz="4000" b="1" i="0" u="none" strike="noStrike" kern="1200" cap="all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66800" y="1710266"/>
            <a:ext cx="10058400" cy="432477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dirty="0"/>
              <a:t>Az életünk egyik fontos befolyásoló tényezője a munkánk. </a:t>
            </a:r>
            <a:r>
              <a:rPr lang="hu-HU" dirty="0" smtClean="0"/>
              <a:t>Az </a:t>
            </a:r>
            <a:r>
              <a:rPr lang="hu-HU" dirty="0"/>
              <a:t>örömteli munkának fontos szerepe van az egészségünk alakításában. </a:t>
            </a:r>
            <a:r>
              <a:rPr lang="hu-HU" dirty="0" smtClean="0"/>
              <a:t>Aki e</a:t>
            </a:r>
            <a:r>
              <a:rPr lang="hu-HU" dirty="0"/>
              <a:t>légedettséggel és örömmel végzi a munkáját az az élet többi területén is kiegyensúlyozottabb, boldogabb lesz.</a:t>
            </a:r>
            <a:endParaRPr lang="hu-HU" dirty="0"/>
          </a:p>
          <a:p>
            <a:pPr marL="0" indent="0">
              <a:spcBef>
                <a:spcPts val="0"/>
              </a:spcBef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Harmonikusabb </a:t>
            </a:r>
            <a:r>
              <a:rPr lang="hu-HU" dirty="0"/>
              <a:t>emberi kapcsolatokat épít, tudja a stresszt kezelni, képes a jelenben élni, reális, mégis fejlődésre sarkalló célkitűzései vannak. Vállalja és fejleszti önmagát. Képes a változásokra, az esetleges kudarcokból tanul és építkezik. </a:t>
            </a:r>
            <a:endParaRPr lang="hu-HU" dirty="0"/>
          </a:p>
          <a:p>
            <a:pPr marL="0" indent="0">
              <a:spcBef>
                <a:spcPts val="0"/>
              </a:spcBef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Ez </a:t>
            </a:r>
            <a:r>
              <a:rPr lang="hu-HU" dirty="0"/>
              <a:t>a folyamat természetesen akár változhat is. Ahogy változik az </a:t>
            </a:r>
            <a:r>
              <a:rPr lang="hu-HU" dirty="0" smtClean="0"/>
              <a:t>életkorunk, </a:t>
            </a:r>
            <a:r>
              <a:rPr lang="hu-HU" dirty="0"/>
              <a:t>úgy megy </a:t>
            </a:r>
            <a:br>
              <a:rPr lang="hu-HU" dirty="0" smtClean="0"/>
            </a:br>
            <a:r>
              <a:rPr lang="hu-HU" dirty="0" smtClean="0"/>
              <a:t>át </a:t>
            </a:r>
            <a:r>
              <a:rPr lang="hu-HU" dirty="0"/>
              <a:t>a személyiségünk egy fejlődésen. Előfordulhat, hogy az egykor szeretett munkánk már nem okoz örömöt. Viszont aki ismeri önmagát újból meg fogja </a:t>
            </a:r>
            <a:r>
              <a:rPr lang="hu-HU" dirty="0" smtClean="0"/>
              <a:t>találni </a:t>
            </a:r>
            <a:r>
              <a:rPr lang="hu-HU" dirty="0"/>
              <a:t>a következő területet, amiben ki tud teljesedni, de sohasem fogja azt érezni, hogy előző munkája hiábavaló volt. Egyszerűen csak lezáródik egy életszakasza.</a:t>
            </a:r>
            <a:endParaRPr lang="hu-HU" dirty="0"/>
          </a:p>
          <a:p>
            <a:pPr marL="0" indent="0">
              <a:buNone/>
            </a:pPr>
            <a:endParaRPr lang="hu-HU" dirty="0"/>
          </a:p>
        </p:txBody>
      </p:sp>
      <p:sp>
        <p:nvSpPr>
          <p:cNvPr id="4" name="Cím 1"/>
          <p:cNvSpPr txBox="1"/>
          <p:nvPr/>
        </p:nvSpPr>
        <p:spPr>
          <a:xfrm>
            <a:off x="1066800" y="179462"/>
            <a:ext cx="10058400" cy="98276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hu-HU" sz="40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következtetések</a:t>
            </a:r>
            <a:endParaRPr kumimoji="0" lang="hu-HU" sz="4000" b="1" i="0" u="none" strike="noStrike" kern="1200" cap="all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66800" y="1684866"/>
            <a:ext cx="10058400" cy="43501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sz="1600" dirty="0"/>
              <a:t>Az örömteli munka a lelki-szellemi hatásokon keresztül kihat a testi egészségre is.</a:t>
            </a:r>
            <a:endParaRPr lang="hu-HU" sz="1600" dirty="0"/>
          </a:p>
          <a:p>
            <a:pPr marL="0" indent="0">
              <a:buNone/>
            </a:pPr>
            <a:r>
              <a:rPr lang="hu-HU" sz="1600" dirty="0"/>
              <a:t>Nem következik be sem </a:t>
            </a:r>
            <a:r>
              <a:rPr lang="hu-HU" sz="1600" i="1" dirty="0" err="1"/>
              <a:t>burnout</a:t>
            </a:r>
            <a:r>
              <a:rPr lang="hu-HU" sz="1600" dirty="0"/>
              <a:t> sem </a:t>
            </a:r>
            <a:r>
              <a:rPr lang="hu-HU" sz="1600" i="1" dirty="0" err="1"/>
              <a:t>boreout</a:t>
            </a:r>
            <a:r>
              <a:rPr lang="hu-HU" sz="1600" dirty="0"/>
              <a:t>.</a:t>
            </a:r>
            <a:endParaRPr lang="hu-HU" sz="1600" dirty="0"/>
          </a:p>
          <a:p>
            <a:pPr marL="0" indent="0">
              <a:buNone/>
            </a:pPr>
            <a:r>
              <a:rPr lang="hu-HU" sz="1600" dirty="0"/>
              <a:t>A pozitív gondolkodás kerül előtérbe, </a:t>
            </a:r>
            <a:r>
              <a:rPr lang="hu-HU" sz="1600" dirty="0" smtClean="0"/>
              <a:t>a munka </a:t>
            </a:r>
            <a:r>
              <a:rPr lang="hu-HU" sz="1600" dirty="0"/>
              <a:t>által okozott stressz minimálisra csökken.</a:t>
            </a:r>
            <a:endParaRPr lang="hu-HU" sz="1600" dirty="0"/>
          </a:p>
          <a:p>
            <a:pPr marL="0" indent="0">
              <a:buNone/>
            </a:pPr>
            <a:r>
              <a:rPr lang="hu-HU" sz="1600" dirty="0"/>
              <a:t>Az élet többi területén is kiegyensúlyozottabb lesz </a:t>
            </a:r>
            <a:r>
              <a:rPr lang="hu-HU" sz="1600" dirty="0" smtClean="0"/>
              <a:t>az, </a:t>
            </a:r>
            <a:r>
              <a:rPr lang="hu-HU" sz="1600" dirty="0"/>
              <a:t>aki a munkájában örömét leli. </a:t>
            </a:r>
            <a:endParaRPr lang="hu-HU" sz="1600" dirty="0"/>
          </a:p>
          <a:p>
            <a:pPr marL="0" indent="0">
              <a:spcBef>
                <a:spcPts val="0"/>
              </a:spcBef>
              <a:buNone/>
            </a:pPr>
            <a:endParaRPr lang="hu-HU" sz="1600" dirty="0"/>
          </a:p>
          <a:p>
            <a:pPr marL="0" indent="0">
              <a:buNone/>
            </a:pPr>
            <a:r>
              <a:rPr lang="hu-HU" sz="1600" dirty="0"/>
              <a:t>Csökken a szív-érrendszeri betegségek, a diabetes, a hypertónia kockázata, az immunrendszer ellenállóbbá válik, </a:t>
            </a:r>
            <a:r>
              <a:rPr lang="hu-HU" sz="1600" dirty="0" smtClean="0"/>
              <a:t>a </a:t>
            </a:r>
            <a:r>
              <a:rPr lang="hu-HU" sz="1600" dirty="0"/>
              <a:t>mentális és pszichoszomatikus kockázatok csökkenek. </a:t>
            </a:r>
            <a:r>
              <a:rPr lang="hu-HU" sz="1600" dirty="0" smtClean="0"/>
              <a:t>A </a:t>
            </a:r>
            <a:r>
              <a:rPr lang="hu-HU" sz="1600" dirty="0"/>
              <a:t>tiszta gondolkodás, a test fittsége a kor előrehaladtával is jobban </a:t>
            </a:r>
            <a:r>
              <a:rPr lang="hu-HU" sz="1600" dirty="0" smtClean="0"/>
              <a:t>megőriződik</a:t>
            </a:r>
            <a:r>
              <a:rPr lang="hu-HU" sz="1600" dirty="0"/>
              <a:t>. Az élethosszig </a:t>
            </a:r>
            <a:r>
              <a:rPr lang="hu-HU" sz="1600" dirty="0" smtClean="0"/>
              <a:t>való </a:t>
            </a:r>
            <a:r>
              <a:rPr lang="hu-HU" sz="1600" dirty="0"/>
              <a:t>tanulás és a szakmai kíváncsiság segíti az agyi folyamatok épségének megtartását. A demencia </a:t>
            </a:r>
            <a:br>
              <a:rPr lang="hu-HU" sz="1600" dirty="0" smtClean="0"/>
            </a:br>
            <a:r>
              <a:rPr lang="hu-HU" sz="1600" dirty="0" smtClean="0"/>
              <a:t>és </a:t>
            </a:r>
            <a:r>
              <a:rPr lang="hu-HU" sz="1600" dirty="0"/>
              <a:t>a kórós neurológiai folyamatok késleltethetőek vagy egyáltalán nem alakulnak ki. A depresszió, </a:t>
            </a:r>
            <a:br>
              <a:rPr lang="hu-HU" sz="1600" dirty="0" smtClean="0"/>
            </a:br>
            <a:r>
              <a:rPr lang="hu-HU" sz="1600" dirty="0" smtClean="0"/>
              <a:t>a </a:t>
            </a:r>
            <a:r>
              <a:rPr lang="hu-HU" sz="1600" dirty="0"/>
              <a:t>táplálkozási zavarok, a kórós önkép kockázata minimálisra csökken.</a:t>
            </a:r>
            <a:endParaRPr lang="hu-HU" sz="1600" dirty="0"/>
          </a:p>
          <a:p>
            <a:pPr marL="0" indent="0">
              <a:spcBef>
                <a:spcPts val="0"/>
              </a:spcBef>
              <a:buNone/>
            </a:pPr>
            <a:endParaRPr lang="hu-HU" sz="1600" dirty="0"/>
          </a:p>
          <a:p>
            <a:pPr marL="0" indent="0">
              <a:buNone/>
            </a:pPr>
            <a:r>
              <a:rPr lang="hu-HU" sz="1600" dirty="0"/>
              <a:t>Mindezek tükrében pedig magát az élethosszt is képes pozitív irányba befolyásolni.</a:t>
            </a:r>
            <a:endParaRPr lang="hu-HU" sz="1600" dirty="0"/>
          </a:p>
          <a:p>
            <a:pPr marL="0" indent="0">
              <a:buNone/>
            </a:pPr>
            <a:endParaRPr lang="hu-HU" sz="1600" dirty="0"/>
          </a:p>
        </p:txBody>
      </p:sp>
      <p:sp>
        <p:nvSpPr>
          <p:cNvPr id="5" name="Cím 1"/>
          <p:cNvSpPr txBox="1"/>
          <p:nvPr/>
        </p:nvSpPr>
        <p:spPr>
          <a:xfrm>
            <a:off x="1066800" y="179462"/>
            <a:ext cx="10058400" cy="98276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hu-HU" sz="40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következtetések</a:t>
            </a:r>
            <a:endParaRPr kumimoji="0" lang="hu-HU" sz="4000" b="1" i="0" u="none" strike="noStrike" kern="1200" cap="all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66800" y="1676400"/>
            <a:ext cx="10058400" cy="45390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b="1" dirty="0"/>
              <a:t>Ismerd fel miben vagy jó, és igazítsd ehhez a munkádat.</a:t>
            </a:r>
            <a:endParaRPr lang="hu-HU" b="1" dirty="0"/>
          </a:p>
          <a:p>
            <a:pPr marL="0" indent="0" algn="ctr">
              <a:buNone/>
            </a:pPr>
            <a:r>
              <a:rPr lang="hu-HU" b="1" dirty="0"/>
              <a:t>Ha így teszel, szeretni fogod azt, amit csinálsz. </a:t>
            </a:r>
            <a:endParaRPr lang="hu-HU" b="1" dirty="0"/>
          </a:p>
          <a:p>
            <a:pPr marL="0" indent="0" algn="ctr">
              <a:buNone/>
            </a:pPr>
            <a:endParaRPr lang="hu-HU" b="1" dirty="0"/>
          </a:p>
          <a:p>
            <a:pPr marL="0" indent="0" algn="ctr">
              <a:spcBef>
                <a:spcPts val="0"/>
              </a:spcBef>
              <a:buNone/>
            </a:pPr>
            <a:endParaRPr lang="hu-HU" sz="1400" dirty="0"/>
          </a:p>
          <a:p>
            <a:pPr marL="0" indent="0">
              <a:lnSpc>
                <a:spcPct val="120000"/>
              </a:lnSpc>
              <a:buNone/>
            </a:pPr>
            <a:r>
              <a:rPr lang="hu-HU" sz="1400" dirty="0"/>
              <a:t>Ha megtaláltad, hogy mi az, amiben jó vagy, akkor légy még </a:t>
            </a:r>
            <a:r>
              <a:rPr lang="hu-HU" sz="1400" dirty="0" smtClean="0"/>
              <a:t>igényesebb </a:t>
            </a:r>
            <a:r>
              <a:rPr lang="hu-HU" sz="1400" dirty="0"/>
              <a:t>és igyekezz még jobban </a:t>
            </a:r>
            <a:r>
              <a:rPr lang="hu-HU" sz="1400" dirty="0" smtClean="0"/>
              <a:t>csinálni</a:t>
            </a:r>
            <a:br>
              <a:rPr lang="hu-HU" sz="1400" dirty="0" smtClean="0"/>
            </a:br>
            <a:r>
              <a:rPr lang="hu-HU" sz="1400" dirty="0" smtClean="0"/>
              <a:t>a </a:t>
            </a:r>
            <a:r>
              <a:rPr lang="hu-HU" sz="1400" dirty="0"/>
              <a:t>dolgod. Mindegy életszakaszod melyik pontján jársz.</a:t>
            </a:r>
            <a:endParaRPr lang="hu-HU" sz="1400" dirty="0"/>
          </a:p>
          <a:p>
            <a:pPr marL="0" indent="0">
              <a:lnSpc>
                <a:spcPct val="120000"/>
              </a:lnSpc>
              <a:buNone/>
            </a:pPr>
            <a:endParaRPr lang="hu-HU" sz="1400" dirty="0"/>
          </a:p>
          <a:p>
            <a:pPr marL="0" indent="0">
              <a:spcBef>
                <a:spcPts val="0"/>
              </a:spcBef>
              <a:buNone/>
            </a:pPr>
            <a:endParaRPr lang="hu-HU" sz="1400" dirty="0"/>
          </a:p>
          <a:p>
            <a:pPr marL="0" indent="0">
              <a:buNone/>
            </a:pPr>
            <a:r>
              <a:rPr lang="hu-HU" sz="1400" dirty="0"/>
              <a:t>Gyerekkorunk klasszikus kérdése </a:t>
            </a:r>
            <a:r>
              <a:rPr lang="hu-HU" b="1" i="1" dirty="0" smtClean="0"/>
              <a:t>„Mi </a:t>
            </a:r>
            <a:r>
              <a:rPr lang="hu-HU" b="1" i="1" dirty="0"/>
              <a:t>leszel, ha nagy leszel</a:t>
            </a:r>
            <a:r>
              <a:rPr lang="hu-HU" b="1" i="1" dirty="0" smtClean="0"/>
              <a:t>?”</a:t>
            </a:r>
            <a:r>
              <a:rPr lang="hu-HU" sz="1400" b="1" i="1" dirty="0" smtClean="0"/>
              <a:t> </a:t>
            </a:r>
            <a:r>
              <a:rPr lang="hu-HU" sz="1400" dirty="0"/>
              <a:t>után: </a:t>
            </a:r>
            <a:endParaRPr lang="hu-HU" sz="1400" dirty="0"/>
          </a:p>
          <a:p>
            <a:pPr marL="0" indent="0">
              <a:buNone/>
            </a:pPr>
            <a:endParaRPr lang="hu-HU" sz="1400" dirty="0"/>
          </a:p>
          <a:p>
            <a:pPr marL="0" indent="0">
              <a:buNone/>
            </a:pPr>
            <a:r>
              <a:rPr lang="hu-HU" sz="1400" dirty="0" smtClean="0"/>
              <a:t>Most megkérdezem Önöket: </a:t>
            </a:r>
            <a:endParaRPr lang="hu-HU" sz="1400" dirty="0" smtClean="0"/>
          </a:p>
          <a:p>
            <a:pPr marL="0" indent="0">
              <a:buNone/>
            </a:pPr>
            <a:r>
              <a:rPr lang="hu-HU" b="1" i="1" dirty="0" smtClean="0"/>
              <a:t>Mi lett belőled most, hogy már nagy vagy? Ott vagy ahol lenned kell?</a:t>
            </a:r>
            <a:endParaRPr lang="hu-HU" b="1" i="1" dirty="0"/>
          </a:p>
        </p:txBody>
      </p:sp>
      <p:sp>
        <p:nvSpPr>
          <p:cNvPr id="4" name="Cím 1"/>
          <p:cNvSpPr txBox="1"/>
          <p:nvPr/>
        </p:nvSpPr>
        <p:spPr>
          <a:xfrm>
            <a:off x="1066800" y="179462"/>
            <a:ext cx="10058400" cy="98276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hu-HU" sz="40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 te életed, a te munkád</a:t>
            </a:r>
            <a:endParaRPr kumimoji="0" lang="hu-HU" sz="4000" b="1" i="0" u="none" strike="noStrike" kern="1200" cap="all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66800" y="1684866"/>
            <a:ext cx="10058400" cy="4350173"/>
          </a:xfrm>
        </p:spPr>
        <p:txBody>
          <a:bodyPr>
            <a:normAutofit lnSpcReduction="20000"/>
          </a:bodyPr>
          <a:lstStyle/>
          <a:p>
            <a:pPr marL="0" indent="0" algn="ctr">
              <a:buNone/>
            </a:pPr>
            <a:endParaRPr lang="hu-HU" sz="3200" b="1" i="1" dirty="0"/>
          </a:p>
          <a:p>
            <a:pPr marL="0" indent="0" algn="ctr">
              <a:buNone/>
            </a:pPr>
            <a:r>
              <a:rPr lang="hu-HU" sz="2000" i="1" dirty="0"/>
              <a:t>“Sokan azt gondolják, hogy boldogabbak olyankor, amikor pihennek vagy relaxálnak. </a:t>
            </a:r>
            <a:endParaRPr lang="hu-HU" sz="2000" i="1" dirty="0"/>
          </a:p>
          <a:p>
            <a:pPr marL="0" indent="0" algn="ctr">
              <a:buNone/>
            </a:pPr>
            <a:r>
              <a:rPr lang="hu-HU" sz="2000" i="1" dirty="0"/>
              <a:t>Ehhez képest nagyobb valószínűséggel számolnak be arról, hogy a legnagyobb boldogságot</a:t>
            </a:r>
            <a:endParaRPr lang="hu-HU" sz="2000" i="1" dirty="0"/>
          </a:p>
          <a:p>
            <a:pPr marL="0" indent="0" algn="ctr">
              <a:buNone/>
            </a:pPr>
            <a:r>
              <a:rPr lang="hu-HU" sz="2000" i="1" dirty="0"/>
              <a:t> akkor élik át, ha elmerülnek egy tevékenységben, vagy teljesen elköteleződnek amellett, hogy </a:t>
            </a:r>
            <a:endParaRPr lang="hu-HU" sz="2000" i="1" dirty="0"/>
          </a:p>
          <a:p>
            <a:pPr marL="0" indent="0" algn="ctr">
              <a:buNone/>
            </a:pPr>
            <a:r>
              <a:rPr lang="hu-HU" sz="2000" i="1" dirty="0"/>
              <a:t>megküzdjenek egy kihívással.”</a:t>
            </a:r>
            <a:endParaRPr lang="hu-HU" sz="2000" i="1" dirty="0"/>
          </a:p>
          <a:p>
            <a:pPr marL="0" indent="0" algn="ctr">
              <a:buNone/>
            </a:pPr>
            <a:endParaRPr lang="hu-HU" sz="2000" i="1" dirty="0"/>
          </a:p>
          <a:p>
            <a:pPr marL="0" indent="0" algn="ctr">
              <a:buNone/>
            </a:pPr>
            <a:r>
              <a:rPr lang="hu-HU" sz="1600" i="1" dirty="0"/>
              <a:t>                                                                                                                 </a:t>
            </a:r>
            <a:endParaRPr lang="hu-HU" sz="1600" i="1" dirty="0"/>
          </a:p>
          <a:p>
            <a:pPr marL="0" indent="0" algn="ctr">
              <a:buNone/>
            </a:pPr>
            <a:r>
              <a:rPr lang="hu-HU" sz="1600" i="1" dirty="0"/>
              <a:t>                                                                                                                  (Csíkszentmihályi Mihál</a:t>
            </a:r>
            <a:r>
              <a:rPr lang="hu-HU" sz="1600" i="1" dirty="0"/>
              <a:t>y)</a:t>
            </a:r>
            <a:endParaRPr lang="hu-HU" sz="1600" i="1" dirty="0"/>
          </a:p>
        </p:txBody>
      </p:sp>
      <p:sp>
        <p:nvSpPr>
          <p:cNvPr id="4" name="Cím 1"/>
          <p:cNvSpPr txBox="1"/>
          <p:nvPr/>
        </p:nvSpPr>
        <p:spPr>
          <a:xfrm>
            <a:off x="1066800" y="179462"/>
            <a:ext cx="10058400" cy="98276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hu-HU" sz="40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Köszönöm megtisztelő figyelmüket!</a:t>
            </a:r>
            <a:endParaRPr kumimoji="0" lang="hu-HU" sz="4000" b="1" i="0" u="none" strike="noStrike" kern="1200" cap="all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66800" y="1600201"/>
            <a:ext cx="10564026" cy="470198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sz="1400" b="1" u="sng" dirty="0" smtClean="0"/>
              <a:t>Őskor</a:t>
            </a:r>
            <a:r>
              <a:rPr lang="hu-HU" sz="1400" b="1" u="sng" dirty="0"/>
              <a:t>: </a:t>
            </a:r>
            <a:endParaRPr lang="hu-HU" sz="1400" b="1" u="sng" dirty="0"/>
          </a:p>
          <a:p>
            <a:pPr marL="0" indent="0">
              <a:buNone/>
            </a:pPr>
            <a:r>
              <a:rPr lang="hu-HU" sz="1400" dirty="0"/>
              <a:t>Az életben maradás, </a:t>
            </a:r>
            <a:r>
              <a:rPr lang="hu-HU" sz="1400" dirty="0" smtClean="0"/>
              <a:t>létfenntartás </a:t>
            </a:r>
            <a:r>
              <a:rPr lang="hu-HU" sz="1400" dirty="0"/>
              <a:t>alapfeltétele volt.</a:t>
            </a:r>
            <a:endParaRPr lang="hu-HU" sz="1400" dirty="0"/>
          </a:p>
          <a:p>
            <a:pPr marL="0" indent="0">
              <a:spcBef>
                <a:spcPts val="0"/>
              </a:spcBef>
              <a:buNone/>
            </a:pPr>
            <a:br>
              <a:rPr lang="hu-HU" sz="1400" b="1" u="sng" dirty="0" smtClean="0"/>
            </a:br>
            <a:r>
              <a:rPr lang="hu-HU" sz="1400" b="1" u="sng" dirty="0" smtClean="0"/>
              <a:t>Ókor</a:t>
            </a:r>
            <a:r>
              <a:rPr lang="hu-HU" sz="1400" b="1" u="sng" dirty="0"/>
              <a:t>:</a:t>
            </a:r>
            <a:endParaRPr lang="hu-HU" sz="1400" b="1" u="sng" dirty="0"/>
          </a:p>
          <a:p>
            <a:pPr marL="0" indent="0">
              <a:buNone/>
            </a:pPr>
            <a:r>
              <a:rPr lang="hu-HU" sz="1400" dirty="0"/>
              <a:t>A munka csak a rabszolgák megvetett osztályának kötelessége és velejárója, </a:t>
            </a:r>
            <a:br>
              <a:rPr lang="hu-HU" sz="1400" dirty="0" smtClean="0"/>
            </a:br>
            <a:r>
              <a:rPr lang="hu-HU" sz="1400" dirty="0" smtClean="0"/>
              <a:t>mely lealjasítja </a:t>
            </a:r>
            <a:r>
              <a:rPr lang="hu-HU" sz="1400" dirty="0"/>
              <a:t>a szellemet, </a:t>
            </a:r>
            <a:r>
              <a:rPr lang="hu-HU" sz="1400" dirty="0" smtClean="0"/>
              <a:t>fárasztja a </a:t>
            </a:r>
            <a:r>
              <a:rPr lang="hu-HU" sz="1400" dirty="0"/>
              <a:t>testet.</a:t>
            </a:r>
            <a:r>
              <a:rPr lang="pt-BR" sz="1400" dirty="0"/>
              <a:t> </a:t>
            </a:r>
            <a:r>
              <a:rPr lang="hu-HU" sz="1400" dirty="0" smtClean="0"/>
              <a:t>S</a:t>
            </a:r>
            <a:r>
              <a:rPr lang="pt-BR" sz="1400" dirty="0" smtClean="0"/>
              <a:t>enki </a:t>
            </a:r>
            <a:r>
              <a:rPr lang="pt-BR" sz="1400" dirty="0"/>
              <a:t>sem a maga jószántából </a:t>
            </a:r>
            <a:r>
              <a:rPr lang="pt-BR" sz="1400" dirty="0" smtClean="0"/>
              <a:t>vég</a:t>
            </a:r>
            <a:r>
              <a:rPr lang="hu-HU" altLang="pt-BR" sz="1400" dirty="0" smtClean="0"/>
              <a:t>ezte</a:t>
            </a:r>
            <a:r>
              <a:rPr lang="pt-BR" sz="1400" dirty="0" smtClean="0"/>
              <a:t>.</a:t>
            </a:r>
            <a:r>
              <a:rPr lang="hu-HU" sz="1400" dirty="0" smtClean="0"/>
              <a:t> </a:t>
            </a:r>
            <a:br>
              <a:rPr lang="hu-HU" sz="1400" dirty="0" smtClean="0"/>
            </a:br>
            <a:r>
              <a:rPr lang="hu-HU" sz="1400" dirty="0" smtClean="0"/>
              <a:t>Aki </a:t>
            </a:r>
            <a:r>
              <a:rPr lang="hu-HU" sz="1400" dirty="0"/>
              <a:t>dolgozott, az a legalacsonyabb társadalmi osztály kötelékeibe tartozott.</a:t>
            </a:r>
            <a:endParaRPr lang="hu-HU" sz="1400" dirty="0"/>
          </a:p>
          <a:p>
            <a:pPr marL="0" indent="0">
              <a:spcBef>
                <a:spcPts val="0"/>
              </a:spcBef>
              <a:buNone/>
            </a:pPr>
            <a:br>
              <a:rPr lang="hu-HU" sz="1400" b="1" u="sng" dirty="0" smtClean="0"/>
            </a:br>
            <a:r>
              <a:rPr lang="hu-HU" sz="1400" b="1" u="sng" dirty="0" smtClean="0"/>
              <a:t>Középkor</a:t>
            </a:r>
            <a:r>
              <a:rPr lang="hu-HU" sz="1400" b="1" u="sng" dirty="0"/>
              <a:t>: </a:t>
            </a:r>
            <a:endParaRPr lang="hu-HU" sz="1400" b="1" u="sng" dirty="0"/>
          </a:p>
          <a:p>
            <a:pPr marL="0" indent="0">
              <a:buNone/>
            </a:pPr>
            <a:r>
              <a:rPr lang="hu-HU" sz="1400" dirty="0"/>
              <a:t>Átmeneti </a:t>
            </a:r>
            <a:r>
              <a:rPr lang="hu-HU" sz="1400" dirty="0" smtClean="0"/>
              <a:t>időszak -a munka jelentőségének felismerési </a:t>
            </a:r>
            <a:r>
              <a:rPr lang="hu-HU" sz="1400" dirty="0"/>
              <a:t>időszaka volt.</a:t>
            </a:r>
            <a:endParaRPr lang="hu-HU" sz="1400" dirty="0"/>
          </a:p>
          <a:p>
            <a:pPr marL="0" indent="0">
              <a:buNone/>
            </a:pPr>
            <a:br>
              <a:rPr lang="hu-HU" sz="1400" dirty="0" smtClean="0"/>
            </a:br>
            <a:r>
              <a:rPr lang="hu-HU" sz="1400" dirty="0" smtClean="0"/>
              <a:t>Egyrészt az</a:t>
            </a:r>
            <a:r>
              <a:rPr lang="hu-HU" sz="1400" dirty="0" smtClean="0"/>
              <a:t> </a:t>
            </a:r>
            <a:r>
              <a:rPr lang="hu-HU" sz="1400" dirty="0"/>
              <a:t>emberek  bár már szabadon választva, de arcuk „verítékével" kellett a  kenyerüket megkeresni. </a:t>
            </a:r>
            <a:endParaRPr lang="hu-HU" sz="1400" dirty="0"/>
          </a:p>
          <a:p>
            <a:pPr marL="0" indent="0">
              <a:buNone/>
            </a:pPr>
            <a:r>
              <a:rPr lang="hu-HU" sz="1400" dirty="0"/>
              <a:t>Másrészt pozitív vonás azért már felfedezhető (megbecsült </a:t>
            </a:r>
            <a:r>
              <a:rPr lang="hu-HU" sz="1400" dirty="0" smtClean="0"/>
              <a:t>mesteremberek - céhek</a:t>
            </a:r>
            <a:r>
              <a:rPr lang="hu-HU" sz="1400" dirty="0"/>
              <a:t>, kereskedők</a:t>
            </a:r>
            <a:r>
              <a:rPr lang="hu-HU" sz="1400" dirty="0" smtClean="0"/>
              <a:t>), </a:t>
            </a:r>
            <a:br>
              <a:rPr lang="hu-HU" sz="1400" dirty="0" smtClean="0"/>
            </a:br>
            <a:r>
              <a:rPr lang="hu-HU" sz="1400" dirty="0" smtClean="0"/>
              <a:t>de </a:t>
            </a:r>
            <a:r>
              <a:rPr lang="hu-HU" sz="1400" dirty="0"/>
              <a:t>még mindig alacsonyabb rendűnek számítottak amunkát végző </a:t>
            </a:r>
            <a:r>
              <a:rPr lang="hu-HU" sz="1400" dirty="0" smtClean="0"/>
              <a:t>emberek.</a:t>
            </a:r>
            <a:endParaRPr lang="hu-HU" sz="1400" dirty="0" smtClean="0"/>
          </a:p>
          <a:p>
            <a:pPr marL="0" indent="0">
              <a:spcBef>
                <a:spcPts val="0"/>
              </a:spcBef>
              <a:buNone/>
            </a:pPr>
            <a:br>
              <a:rPr lang="hu-HU" sz="1400" b="1" u="sng" dirty="0" smtClean="0"/>
            </a:br>
            <a:r>
              <a:rPr lang="hu-HU" sz="1400" b="1" u="sng" dirty="0" smtClean="0"/>
              <a:t>Reformáció </a:t>
            </a:r>
            <a:r>
              <a:rPr lang="hu-HU" sz="1400" b="1" u="sng" dirty="0" smtClean="0"/>
              <a:t>kora:</a:t>
            </a:r>
            <a:endParaRPr lang="hu-HU" sz="1400" b="1" u="sng" dirty="0" smtClean="0"/>
          </a:p>
          <a:p>
            <a:pPr marL="0" indent="0">
              <a:buNone/>
            </a:pPr>
            <a:r>
              <a:rPr lang="hu-HU" sz="1400" dirty="0" smtClean="0"/>
              <a:t>A munkát értékelték,és a hasznos cselekedetek körébe emelték. </a:t>
            </a:r>
            <a:br>
              <a:rPr lang="hu-HU" sz="1400" dirty="0" smtClean="0"/>
            </a:br>
            <a:endParaRPr lang="hu-HU" sz="1400" dirty="0" smtClean="0"/>
          </a:p>
          <a:p>
            <a:pPr marL="0" indent="0">
              <a:buNone/>
            </a:pPr>
            <a:endParaRPr lang="hu-HU" sz="1400" dirty="0"/>
          </a:p>
          <a:p>
            <a:pPr marL="0" indent="0">
              <a:buNone/>
            </a:pPr>
            <a:endParaRPr lang="hu-HU" sz="1400" dirty="0"/>
          </a:p>
        </p:txBody>
      </p:sp>
      <p:sp>
        <p:nvSpPr>
          <p:cNvPr id="10" name="Cím 1"/>
          <p:cNvSpPr>
            <a:spLocks noGrp="1"/>
          </p:cNvSpPr>
          <p:nvPr>
            <p:ph type="title"/>
          </p:nvPr>
        </p:nvSpPr>
        <p:spPr>
          <a:xfrm>
            <a:off x="1066800" y="179462"/>
            <a:ext cx="10058400" cy="982766"/>
          </a:xfrm>
          <a:solidFill>
            <a:schemeClr val="accent3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hu-HU" sz="4000" b="1" cap="all" dirty="0" smtClean="0"/>
              <a:t>A MUNKAVÉGZÉS történelemE</a:t>
            </a:r>
            <a:endParaRPr lang="hu-HU" sz="4000" b="1" cap="al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66799" y="1615155"/>
            <a:ext cx="10620375" cy="47856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1400" b="1" u="sng" dirty="0" smtClean="0"/>
              <a:t>Újkor</a:t>
            </a:r>
            <a:r>
              <a:rPr lang="hu-HU" sz="1400" b="1" u="sng" dirty="0"/>
              <a:t>:</a:t>
            </a:r>
            <a:endParaRPr lang="hu-HU" sz="1400" b="1" u="sng" dirty="0"/>
          </a:p>
          <a:p>
            <a:pPr marL="0" indent="0">
              <a:buNone/>
            </a:pPr>
            <a:r>
              <a:rPr lang="hu-HU" sz="1400" dirty="0"/>
              <a:t>A gyakorlati hasznon túl, a munka teljes értékű eszmei igazolást </a:t>
            </a:r>
            <a:r>
              <a:rPr lang="hu-HU" sz="1400" dirty="0" smtClean="0"/>
              <a:t>nyert.</a:t>
            </a:r>
            <a:br>
              <a:rPr lang="hu-HU" sz="1400" dirty="0" smtClean="0"/>
            </a:br>
            <a:br>
              <a:rPr lang="hu-HU" sz="1400" b="1" u="sng" dirty="0" smtClean="0"/>
            </a:br>
            <a:r>
              <a:rPr lang="hu-HU" sz="1400" b="1" u="sng" dirty="0" smtClean="0"/>
              <a:t>XVIII</a:t>
            </a:r>
            <a:r>
              <a:rPr lang="hu-HU" sz="1400" b="1" u="sng" dirty="0"/>
              <a:t>. </a:t>
            </a:r>
            <a:r>
              <a:rPr lang="hu-HU" sz="1400" b="1" u="sng" dirty="0" smtClean="0"/>
              <a:t>század</a:t>
            </a:r>
            <a:r>
              <a:rPr lang="hu-HU" sz="1400" b="1" u="sng" dirty="0"/>
              <a:t>:</a:t>
            </a:r>
            <a:endParaRPr lang="hu-HU" sz="1400" b="1" u="sng" dirty="0"/>
          </a:p>
          <a:p>
            <a:pPr marL="0" indent="0">
              <a:buNone/>
            </a:pPr>
            <a:r>
              <a:rPr lang="hu-HU" sz="1400" dirty="0"/>
              <a:t>Mind nagyobb jelentőséget tulajdonitottak a munkának és</a:t>
            </a:r>
            <a:br>
              <a:rPr lang="hu-HU" sz="1400" dirty="0" smtClean="0"/>
            </a:br>
            <a:r>
              <a:rPr lang="hu-HU" sz="1400" dirty="0"/>
              <a:t>az emberi önmegvalósítást látták benne. </a:t>
            </a:r>
            <a:endParaRPr lang="hu-HU" sz="1400" dirty="0"/>
          </a:p>
          <a:p>
            <a:pPr marL="0" indent="0">
              <a:spcBef>
                <a:spcPts val="0"/>
              </a:spcBef>
              <a:buNone/>
            </a:pPr>
            <a:br>
              <a:rPr lang="hu-HU" sz="1400" b="1" u="sng" dirty="0" smtClean="0"/>
            </a:br>
            <a:r>
              <a:rPr lang="hu-HU" sz="1400" b="1" u="sng" dirty="0" smtClean="0"/>
              <a:t>XIX. század</a:t>
            </a:r>
            <a:r>
              <a:rPr lang="hu-HU" sz="1400" b="1" u="sng" dirty="0"/>
              <a:t>:</a:t>
            </a:r>
            <a:endParaRPr lang="hu-HU" sz="1400" b="1" u="sng" dirty="0"/>
          </a:p>
          <a:p>
            <a:pPr marL="0" indent="0">
              <a:buNone/>
            </a:pPr>
            <a:r>
              <a:rPr lang="hu-HU" sz="1400" dirty="0"/>
              <a:t>Már nemcsak értékelték a munkát, de tudományos vizsgálatok tárgyává is tették.</a:t>
            </a:r>
            <a:br>
              <a:rPr lang="hu-HU" sz="1400" dirty="0" smtClean="0"/>
            </a:br>
            <a:r>
              <a:rPr lang="hu-HU" sz="1400" dirty="0" smtClean="0"/>
              <a:t>K</a:t>
            </a:r>
            <a:r>
              <a:rPr lang="hu-HU" sz="1400" dirty="0"/>
              <a:t>ülönálló tudományként ismerték el, egészségre gyakorolt hatásairól és azok megelőzésének szabályozásáról közlemények jelentek meg.</a:t>
            </a:r>
            <a:endParaRPr lang="hu-HU" sz="1400" dirty="0"/>
          </a:p>
          <a:p>
            <a:pPr marL="0" indent="0">
              <a:spcBef>
                <a:spcPts val="0"/>
              </a:spcBef>
              <a:buNone/>
            </a:pPr>
            <a:br>
              <a:rPr lang="hu-HU" sz="1400" b="1" u="sng" dirty="0" smtClean="0"/>
            </a:br>
            <a:r>
              <a:rPr lang="hu-HU" sz="1400" b="1" u="sng" dirty="0" smtClean="0"/>
              <a:t>XX</a:t>
            </a:r>
            <a:r>
              <a:rPr lang="hu-HU" sz="1400" b="1" u="sng" dirty="0"/>
              <a:t>.-</a:t>
            </a:r>
            <a:r>
              <a:rPr lang="hu-HU" sz="1400" b="1" u="sng" dirty="0" smtClean="0"/>
              <a:t>XXI. század</a:t>
            </a:r>
            <a:r>
              <a:rPr lang="hu-HU" sz="1400" b="1" u="sng" dirty="0"/>
              <a:t>: </a:t>
            </a:r>
            <a:endParaRPr lang="hu-HU" sz="1400" b="1" u="sng" dirty="0"/>
          </a:p>
          <a:p>
            <a:pPr marL="0" indent="0">
              <a:buNone/>
            </a:pPr>
            <a:r>
              <a:rPr lang="hu-HU" sz="1400" dirty="0"/>
              <a:t>Globalizáció, felgyorsult társadalmak, informatikai forradalom, demográfiai változások, </a:t>
            </a:r>
            <a:br>
              <a:rPr lang="hu-HU" sz="1400" dirty="0" smtClean="0"/>
            </a:br>
            <a:r>
              <a:rPr lang="hu-HU" sz="1400" dirty="0" smtClean="0"/>
              <a:t>a </a:t>
            </a:r>
            <a:r>
              <a:rPr lang="hu-HU" sz="1400" dirty="0"/>
              <a:t>nemek arányának változásai, új szakmák létrejötte, módosult oktatási rendszerek, </a:t>
            </a:r>
            <a:br>
              <a:rPr lang="hu-HU" sz="1400" dirty="0" smtClean="0"/>
            </a:br>
            <a:r>
              <a:rPr lang="hu-HU" sz="1400" dirty="0" smtClean="0"/>
              <a:t>gazdasági </a:t>
            </a:r>
            <a:r>
              <a:rPr lang="hu-HU" sz="1400" dirty="0"/>
              <a:t>és munkaszervezési </a:t>
            </a:r>
            <a:r>
              <a:rPr lang="hu-HU" sz="1400" dirty="0" smtClean="0"/>
              <a:t>változások ,</a:t>
            </a:r>
            <a:r>
              <a:rPr lang="hu-HU" sz="1400" dirty="0"/>
              <a:t> megváltozott emberi tényezők, valamint a digitalizáció és a mesterséges inteligencia.</a:t>
            </a:r>
            <a:endParaRPr lang="hu-HU" sz="1400" dirty="0"/>
          </a:p>
          <a:p>
            <a:endParaRPr lang="hu-HU" sz="1400" u="sng" dirty="0"/>
          </a:p>
        </p:txBody>
      </p:sp>
      <p:sp>
        <p:nvSpPr>
          <p:cNvPr id="5" name="Cím 1"/>
          <p:cNvSpPr txBox="1"/>
          <p:nvPr/>
        </p:nvSpPr>
        <p:spPr>
          <a:xfrm>
            <a:off x="1066800" y="179462"/>
            <a:ext cx="10058400" cy="98276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hu-HU" sz="40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 MUNKAVÉGZÉS történelemE</a:t>
            </a:r>
            <a:endParaRPr kumimoji="0" lang="hu-HU" sz="4000" b="1" i="0" u="none" strike="noStrike" kern="1200" cap="all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66799" y="1598065"/>
            <a:ext cx="10429875" cy="4755110"/>
          </a:xfrm>
        </p:spPr>
        <p:txBody>
          <a:bodyPr>
            <a:normAutofit/>
          </a:bodyPr>
          <a:lstStyle/>
          <a:p>
            <a:pPr marL="0" indent="0" algn="dist">
              <a:buNone/>
            </a:pPr>
            <a:r>
              <a:rPr lang="hu-HU" sz="1700" dirty="0" smtClean="0"/>
              <a:t>„</a:t>
            </a:r>
            <a:r>
              <a:rPr lang="hu-HU" sz="1700" b="1" i="1" dirty="0"/>
              <a:t>Szerencsés az az ember, aki pénzért csinálhatja azt, amit fizetség nélkül is örömmel vállalna</a:t>
            </a:r>
            <a:r>
              <a:rPr lang="hu-HU" sz="1700" b="1" i="1" dirty="0" smtClean="0"/>
              <a:t>.”</a:t>
            </a:r>
            <a:endParaRPr lang="hu-HU" sz="1700" b="1" i="1" dirty="0" smtClean="0"/>
          </a:p>
          <a:p>
            <a:pPr marL="0" indent="0" algn="r">
              <a:buNone/>
            </a:pPr>
            <a:r>
              <a:rPr lang="hu-HU" sz="1400" dirty="0" smtClean="0"/>
              <a:t>(Murray Banks)</a:t>
            </a:r>
            <a:endParaRPr lang="hu-HU" sz="1400" dirty="0" smtClean="0"/>
          </a:p>
          <a:p>
            <a:pPr marL="0" indent="0">
              <a:spcBef>
                <a:spcPts val="0"/>
              </a:spcBef>
              <a:buNone/>
            </a:pPr>
            <a:endParaRPr lang="hu-HU" sz="1600" dirty="0" smtClean="0"/>
          </a:p>
          <a:p>
            <a:pPr marL="0" indent="0">
              <a:buNone/>
            </a:pPr>
            <a:r>
              <a:rPr lang="hu-HU" sz="1600" dirty="0" smtClean="0"/>
              <a:t>Ideális </a:t>
            </a:r>
            <a:r>
              <a:rPr lang="hu-HU" sz="1600" dirty="0"/>
              <a:t>esetben az általunk végzett munkatevékenység a személyes identitásunk része, </a:t>
            </a:r>
            <a:br>
              <a:rPr lang="hu-HU" sz="1600" dirty="0" smtClean="0"/>
            </a:br>
            <a:r>
              <a:rPr lang="hu-HU" sz="1600" dirty="0" smtClean="0"/>
              <a:t>szabad </a:t>
            </a:r>
            <a:r>
              <a:rPr lang="hu-HU" sz="1600" dirty="0"/>
              <a:t>akaratunkból végezzük. </a:t>
            </a:r>
            <a:r>
              <a:rPr lang="hu-HU" sz="1600" dirty="0" smtClean="0"/>
              <a:t>A </a:t>
            </a:r>
            <a:r>
              <a:rPr lang="hu-HU" sz="1600" dirty="0"/>
              <a:t>harmonikus munka iránti szenvedély megléte esetén </a:t>
            </a:r>
            <a:br>
              <a:rPr lang="hu-HU" sz="1600" dirty="0" smtClean="0"/>
            </a:br>
            <a:r>
              <a:rPr lang="hu-HU" sz="1600" dirty="0" smtClean="0"/>
              <a:t>a </a:t>
            </a:r>
            <a:r>
              <a:rPr lang="hu-HU" sz="1600" dirty="0"/>
              <a:t>munkánkat nem egy szükséges rossznak, hanem örömforrásnak érezzük.</a:t>
            </a:r>
            <a:endParaRPr lang="hu-HU" sz="1600" dirty="0"/>
          </a:p>
          <a:p>
            <a:pPr marL="0" indent="0">
              <a:spcBef>
                <a:spcPts val="0"/>
              </a:spcBef>
              <a:buNone/>
            </a:pPr>
            <a:br>
              <a:rPr lang="hu-HU" sz="1600" dirty="0" smtClean="0"/>
            </a:br>
            <a:r>
              <a:rPr lang="hu-HU" sz="1600" dirty="0" smtClean="0"/>
              <a:t>Ha </a:t>
            </a:r>
            <a:r>
              <a:rPr lang="hu-HU" sz="1600" dirty="0"/>
              <a:t>sikerül olyan munkakört betöltenünk, amely jó érzéssel tölt el minket, </a:t>
            </a:r>
            <a:r>
              <a:rPr lang="hu-HU" sz="1600" dirty="0" smtClean="0"/>
              <a:t>a </a:t>
            </a:r>
            <a:r>
              <a:rPr lang="hu-HU" sz="1600" dirty="0"/>
              <a:t>munkával </a:t>
            </a:r>
            <a:br>
              <a:rPr lang="hu-HU" sz="1600" dirty="0" smtClean="0"/>
            </a:br>
            <a:r>
              <a:rPr lang="hu-HU" sz="1600" dirty="0" smtClean="0"/>
              <a:t>töltött </a:t>
            </a:r>
            <a:r>
              <a:rPr lang="hu-HU" sz="1600" dirty="0"/>
              <a:t>időt nem éljük meg kötelezettségnek, hanem saját magunk kiteljesedésének.</a:t>
            </a:r>
            <a:endParaRPr lang="hu-HU" sz="1600" dirty="0"/>
          </a:p>
          <a:p>
            <a:pPr marL="0" indent="0">
              <a:spcBef>
                <a:spcPts val="0"/>
              </a:spcBef>
              <a:buNone/>
            </a:pPr>
            <a:br>
              <a:rPr lang="hu-HU" sz="1600" dirty="0" smtClean="0"/>
            </a:br>
            <a:r>
              <a:rPr lang="hu-HU" sz="1600" dirty="0" smtClean="0"/>
              <a:t>A </a:t>
            </a:r>
            <a:r>
              <a:rPr lang="hu-HU" sz="1600" dirty="0"/>
              <a:t>szenvedélyünk növeli az adott feladatra irányuló motivációt és innovációt.</a:t>
            </a:r>
            <a:endParaRPr lang="hu-HU" sz="1600" dirty="0"/>
          </a:p>
          <a:p>
            <a:pPr marL="0" indent="0">
              <a:spcBef>
                <a:spcPts val="0"/>
              </a:spcBef>
              <a:buNone/>
            </a:pPr>
            <a:br>
              <a:rPr lang="hu-HU" sz="1600" dirty="0" smtClean="0"/>
            </a:br>
            <a:r>
              <a:rPr lang="hu-HU" sz="1600" dirty="0" smtClean="0"/>
              <a:t>Mind </a:t>
            </a:r>
            <a:r>
              <a:rPr lang="hu-HU" sz="1600" dirty="0"/>
              <a:t>rövid-, mind hosszútávon pozitív hatással van a testi és lelki jóllétünkre egyaránt. </a:t>
            </a:r>
            <a:br>
              <a:rPr lang="hu-HU" sz="1600" dirty="0" smtClean="0"/>
            </a:br>
            <a:r>
              <a:rPr lang="hu-HU" sz="1600" dirty="0" smtClean="0"/>
              <a:t>Az örömteli munkavégzés</a:t>
            </a:r>
            <a:r>
              <a:rPr lang="hu-HU" sz="1600" dirty="0"/>
              <a:t> harmonikus megélése segít minket abban, hogy a mindennapi </a:t>
            </a:r>
            <a:br>
              <a:rPr lang="hu-HU" sz="1600" dirty="0" smtClean="0"/>
            </a:br>
            <a:r>
              <a:rPr lang="hu-HU" sz="1600" dirty="0" smtClean="0"/>
              <a:t>tevékenységeinket </a:t>
            </a:r>
            <a:r>
              <a:rPr lang="hu-HU" sz="1600" dirty="0"/>
              <a:t> örömmel végezzük, ami pozitív hatással van az egészségre.</a:t>
            </a:r>
            <a:endParaRPr lang="hu-HU" sz="1600" dirty="0"/>
          </a:p>
          <a:p>
            <a:pPr marL="0" indent="0">
              <a:spcBef>
                <a:spcPts val="0"/>
              </a:spcBef>
              <a:buNone/>
            </a:pPr>
            <a:br>
              <a:rPr lang="hu-HU" sz="1600" dirty="0" smtClean="0"/>
            </a:br>
            <a:r>
              <a:rPr lang="hu-HU" sz="1600" dirty="0" smtClean="0"/>
              <a:t>Megtapasztalhatjuk</a:t>
            </a:r>
            <a:r>
              <a:rPr lang="hu-HU" sz="1600" dirty="0"/>
              <a:t>, hogy milyen a munka öröméért, és nem anyagi jutattásáért dolgozni.</a:t>
            </a:r>
            <a:endParaRPr lang="hu-HU" sz="1600" dirty="0"/>
          </a:p>
        </p:txBody>
      </p:sp>
      <p:sp>
        <p:nvSpPr>
          <p:cNvPr id="4" name="Cím 1"/>
          <p:cNvSpPr txBox="1"/>
          <p:nvPr/>
        </p:nvSpPr>
        <p:spPr>
          <a:xfrm>
            <a:off x="1066800" y="179462"/>
            <a:ext cx="10058400" cy="98276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hu-HU" sz="40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Harmonikus szenvedély</a:t>
            </a:r>
            <a:endParaRPr kumimoji="0" lang="hu-HU" sz="4000" b="1" i="0" u="none" strike="noStrike" kern="1200" cap="all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28675" y="1346200"/>
            <a:ext cx="10906125" cy="195897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hu-HU" sz="3200" b="1" i="1" dirty="0" smtClean="0"/>
              <a:t>„</a:t>
            </a:r>
            <a:r>
              <a:rPr lang="hu-HU" sz="3200" b="1" i="1" dirty="0"/>
              <a:t>A jó munkához idő kell</a:t>
            </a:r>
            <a:r>
              <a:rPr lang="hu-HU" sz="3200" b="1" i="1" dirty="0" smtClean="0"/>
              <a:t>” </a:t>
            </a:r>
            <a:r>
              <a:rPr lang="hu-HU" sz="2400" b="1" i="1" dirty="0" smtClean="0"/>
              <a:t>- </a:t>
            </a:r>
            <a:r>
              <a:rPr lang="hu-HU" sz="2400" dirty="0" smtClean="0"/>
              <a:t>tartja</a:t>
            </a:r>
            <a:r>
              <a:rPr lang="hu-HU" sz="2400" b="1" i="1" dirty="0" smtClean="0"/>
              <a:t> </a:t>
            </a:r>
            <a:r>
              <a:rPr lang="hu-HU" sz="2400" dirty="0"/>
              <a:t>a közmondás.</a:t>
            </a:r>
            <a:endParaRPr lang="hu-HU" sz="2400" dirty="0"/>
          </a:p>
          <a:p>
            <a:pPr marL="0" indent="0">
              <a:buNone/>
            </a:pPr>
            <a:r>
              <a:rPr lang="hu-HU" sz="1600" dirty="0" smtClean="0"/>
              <a:t>Azért </a:t>
            </a:r>
            <a:r>
              <a:rPr lang="hu-HU" sz="1600" dirty="0"/>
              <a:t>tudjuk, hogy ez nem ilyen egyszerű. </a:t>
            </a:r>
            <a:br>
              <a:rPr lang="hu-HU" sz="1600" dirty="0" smtClean="0"/>
            </a:br>
            <a:r>
              <a:rPr lang="hu-HU" sz="1600" dirty="0" smtClean="0"/>
              <a:t>A alábbiakban bemutatom</a:t>
            </a:r>
            <a:r>
              <a:rPr lang="hu-HU" sz="1600" dirty="0"/>
              <a:t> mi </a:t>
            </a:r>
            <a:r>
              <a:rPr lang="hu-HU" sz="1600" dirty="0" smtClean="0"/>
              <a:t>az, </a:t>
            </a:r>
            <a:r>
              <a:rPr lang="hu-HU" sz="1600" dirty="0"/>
              <a:t>ami az örömteli munkát befolyásolja az időn kivül: </a:t>
            </a:r>
            <a:endParaRPr lang="hu-HU" sz="1600" dirty="0"/>
          </a:p>
        </p:txBody>
      </p:sp>
      <p:sp>
        <p:nvSpPr>
          <p:cNvPr id="4" name="Cím 1"/>
          <p:cNvSpPr txBox="1"/>
          <p:nvPr/>
        </p:nvSpPr>
        <p:spPr>
          <a:xfrm>
            <a:off x="1066800" y="179462"/>
            <a:ext cx="10058400" cy="98276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hu-HU" sz="40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Munkát befolyásoló tényezők</a:t>
            </a:r>
            <a:endParaRPr kumimoji="0" lang="hu-HU" sz="4000" b="1" i="0" u="none" strike="noStrike" kern="1200" cap="all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8675" y="2696210"/>
            <a:ext cx="10648950" cy="3527425"/>
          </a:xfrm>
          <a:prstGeom prst="rect">
            <a:avLst/>
          </a:prstGeom>
          <a:noFill/>
        </p:spPr>
        <p:txBody>
          <a:bodyPr wrap="square" numCol="2" rtlCol="0">
            <a:noAutofit/>
          </a:bodyPr>
          <a:lstStyle/>
          <a:p>
            <a:pPr>
              <a:spcBef>
                <a:spcPts val="900"/>
              </a:spcBef>
              <a:buFontTx/>
              <a:buChar char="-"/>
            </a:pPr>
            <a:r>
              <a:rPr lang="hu-HU" sz="1400" dirty="0" smtClean="0"/>
              <a:t> munkakörnyezet (eü.-i kockázatok, műszaki környezet korszerűsége,szociális kapcsolatok)</a:t>
            </a:r>
            <a:endParaRPr lang="hu-HU" sz="1400" dirty="0" smtClean="0"/>
          </a:p>
          <a:p>
            <a:pPr>
              <a:spcBef>
                <a:spcPts val="900"/>
              </a:spcBef>
            </a:pPr>
            <a:r>
              <a:rPr lang="hu-HU" sz="1400" dirty="0" smtClean="0"/>
              <a:t>- ösztönző feladatok</a:t>
            </a:r>
            <a:endParaRPr lang="hu-HU" sz="1400" dirty="0" smtClean="0"/>
          </a:p>
          <a:p>
            <a:pPr>
              <a:spcBef>
                <a:spcPts val="900"/>
              </a:spcBef>
            </a:pPr>
            <a:r>
              <a:rPr lang="hu-HU" sz="1400" dirty="0" smtClean="0"/>
              <a:t>- munkaszervezés</a:t>
            </a:r>
            <a:endParaRPr lang="hu-HU" sz="1400" dirty="0" smtClean="0"/>
          </a:p>
          <a:p>
            <a:pPr>
              <a:spcBef>
                <a:spcPts val="900"/>
              </a:spcBef>
              <a:buFontTx/>
              <a:buChar char="-"/>
            </a:pPr>
            <a:r>
              <a:rPr lang="hu-HU" sz="1400" dirty="0" smtClean="0"/>
              <a:t> elköteleződés, teljesítmény értékelése</a:t>
            </a:r>
            <a:endParaRPr lang="hu-HU" sz="1400" dirty="0" smtClean="0"/>
          </a:p>
          <a:p>
            <a:pPr>
              <a:spcBef>
                <a:spcPts val="900"/>
              </a:spcBef>
            </a:pPr>
            <a:r>
              <a:rPr lang="hu-HU" sz="1400" dirty="0" smtClean="0"/>
              <a:t>- munka és magánélet egyensúlya</a:t>
            </a:r>
            <a:endParaRPr lang="hu-HU" sz="1400" dirty="0" smtClean="0"/>
          </a:p>
          <a:p>
            <a:pPr>
              <a:spcBef>
                <a:spcPts val="900"/>
              </a:spcBef>
            </a:pPr>
            <a:r>
              <a:rPr lang="hu-HU" sz="1400" dirty="0" smtClean="0"/>
              <a:t>- anyagi biztonság (fizetés és juttatások)</a:t>
            </a:r>
            <a:endParaRPr lang="hu-HU" sz="1400" dirty="0" smtClean="0"/>
          </a:p>
          <a:p>
            <a:pPr>
              <a:spcBef>
                <a:spcPts val="900"/>
              </a:spcBef>
              <a:buFontTx/>
              <a:buChar char="-"/>
            </a:pPr>
            <a:r>
              <a:rPr lang="hu-HU" sz="1400" dirty="0" smtClean="0"/>
              <a:t> fejlődési és karrierlehetőség</a:t>
            </a:r>
            <a:endParaRPr lang="hu-HU" sz="1400" dirty="0" smtClean="0"/>
          </a:p>
          <a:p>
            <a:pPr>
              <a:spcBef>
                <a:spcPts val="900"/>
              </a:spcBef>
              <a:buFontTx/>
              <a:buChar char="-"/>
            </a:pPr>
            <a:r>
              <a:rPr lang="hu-HU" sz="1400" dirty="0" smtClean="0"/>
              <a:t> munkaidő</a:t>
            </a:r>
            <a:endParaRPr lang="hu-HU" sz="1400" dirty="0" smtClean="0"/>
          </a:p>
          <a:p>
            <a:pPr>
              <a:spcBef>
                <a:spcPts val="900"/>
              </a:spcBef>
              <a:buFontTx/>
              <a:buChar char="-"/>
            </a:pPr>
            <a:r>
              <a:rPr lang="hu-HU" sz="1400" dirty="0" smtClean="0"/>
              <a:t> kapcsolati tényezők (munkatársakkal, vezetőséggel)</a:t>
            </a:r>
            <a:endParaRPr lang="hu-HU" sz="1400" dirty="0" smtClean="0"/>
          </a:p>
          <a:p>
            <a:pPr>
              <a:spcBef>
                <a:spcPts val="900"/>
              </a:spcBef>
              <a:buFontTx/>
              <a:buChar char="-"/>
            </a:pPr>
            <a:r>
              <a:rPr lang="hu-HU" sz="1400" dirty="0" smtClean="0"/>
              <a:t> </a:t>
            </a:r>
            <a:r>
              <a:rPr lang="hu-HU" sz="1400" dirty="0" smtClean="0"/>
              <a:t>tervezhetőség, kiszámíthatóság</a:t>
            </a:r>
            <a:endParaRPr lang="hu-HU" sz="1400" dirty="0" smtClean="0"/>
          </a:p>
          <a:p>
            <a:pPr>
              <a:spcBef>
                <a:spcPts val="900"/>
              </a:spcBef>
            </a:pPr>
            <a:r>
              <a:rPr lang="hu-HU" sz="1400" dirty="0" smtClean="0"/>
              <a:t>- pozitív </a:t>
            </a:r>
            <a:r>
              <a:rPr lang="hu-HU" sz="1400" dirty="0" smtClean="0"/>
              <a:t>érzelmek megélése </a:t>
            </a:r>
            <a:endParaRPr lang="hu-HU" sz="1400" dirty="0" smtClean="0"/>
          </a:p>
          <a:p>
            <a:endParaRPr lang="hu-H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84835" y="1349375"/>
            <a:ext cx="11089005" cy="50063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dirty="0"/>
              <a:t>A legfontosabb tényező maga az ember, az ideális munka megtalálása egyéni preferenciánktól függ.</a:t>
            </a:r>
            <a:endParaRPr lang="hu-HU" dirty="0"/>
          </a:p>
          <a:p>
            <a:pPr marL="0" indent="0">
              <a:buNone/>
            </a:pPr>
            <a:r>
              <a:rPr lang="hu-HU" dirty="0"/>
              <a:t>Melyikünk ne hallotta volna a kérdést gyermekkorában:</a:t>
            </a:r>
            <a:endParaRPr lang="hu-HU" dirty="0"/>
          </a:p>
          <a:p>
            <a:pPr marL="0" indent="0">
              <a:buNone/>
            </a:pPr>
            <a:r>
              <a:rPr lang="hu-HU" b="1" i="1" dirty="0" smtClean="0"/>
              <a:t>„Mi </a:t>
            </a:r>
            <a:r>
              <a:rPr lang="hu-HU" b="1" i="1" dirty="0"/>
              <a:t>leszel, ha nagy </a:t>
            </a:r>
            <a:r>
              <a:rPr lang="hu-HU" b="1" i="1" dirty="0" smtClean="0"/>
              <a:t>leszel?”- </a:t>
            </a:r>
            <a:r>
              <a:rPr lang="hu-HU" dirty="0"/>
              <a:t>És gyermeki naivitással tudtuk rögtön a választ</a:t>
            </a:r>
            <a:r>
              <a:rPr lang="hu-HU" dirty="0" smtClean="0"/>
              <a:t>.</a:t>
            </a:r>
            <a:endParaRPr lang="hu-HU" dirty="0" smtClean="0"/>
          </a:p>
          <a:p>
            <a:pPr marL="0" indent="0">
              <a:spcBef>
                <a:spcPts val="0"/>
              </a:spcBef>
              <a:buNone/>
            </a:pPr>
            <a:endParaRPr lang="hu-HU" dirty="0" smtClean="0"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hu-HU" dirty="0" smtClean="0">
                <a:sym typeface="Wingdings" panose="05000000000000000000" pitchFamily="2" charset="2"/>
              </a:rPr>
              <a:t>A </a:t>
            </a:r>
            <a:r>
              <a:rPr lang="hu-HU" dirty="0">
                <a:sym typeface="Wingdings" panose="05000000000000000000" pitchFamily="2" charset="2"/>
              </a:rPr>
              <a:t>való életben viszont a</a:t>
            </a:r>
            <a:r>
              <a:rPr lang="hu-HU" dirty="0"/>
              <a:t>z életpályánknak több szakasza van. Ilyenkor a szakmai létünk középpontjába új feladatok</a:t>
            </a:r>
            <a:r>
              <a:rPr lang="hu-HU" dirty="0" smtClean="0"/>
              <a:t> </a:t>
            </a:r>
            <a:r>
              <a:rPr lang="hu-HU" dirty="0"/>
              <a:t>kialakítása, teljesítésük vagy éppen az újrafogalmazásuk kerül.</a:t>
            </a:r>
            <a:endParaRPr lang="hu-HU" dirty="0"/>
          </a:p>
          <a:p>
            <a:pPr marL="0" indent="0">
              <a:spcBef>
                <a:spcPts val="0"/>
              </a:spcBef>
              <a:buNone/>
            </a:pPr>
            <a:endParaRPr lang="hu-HU" dirty="0"/>
          </a:p>
          <a:p>
            <a:pPr marL="0" indent="0" algn="ctr">
              <a:spcBef>
                <a:spcPts val="0"/>
              </a:spcBef>
              <a:buNone/>
            </a:pPr>
            <a:r>
              <a:rPr lang="hu-HU" dirty="0" smtClean="0"/>
              <a:t>Három </a:t>
            </a:r>
            <a:r>
              <a:rPr lang="hu-HU" dirty="0"/>
              <a:t>életszakasz</a:t>
            </a:r>
            <a:r>
              <a:rPr lang="hu-HU" dirty="0"/>
              <a:t> krízist emelhetünk </a:t>
            </a:r>
            <a:r>
              <a:rPr lang="hu-HU" dirty="0" smtClean="0"/>
              <a:t>ki:</a:t>
            </a:r>
            <a:endParaRPr lang="hu-HU" dirty="0"/>
          </a:p>
          <a:p>
            <a:pPr marL="0" indent="0" algn="r">
              <a:buNone/>
            </a:pPr>
            <a:r>
              <a:rPr lang="hu-HU" sz="1400" dirty="0"/>
              <a:t>        </a:t>
            </a:r>
            <a:r>
              <a:rPr lang="hu-HU" dirty="0"/>
              <a:t>                                          </a:t>
            </a:r>
            <a:r>
              <a:rPr lang="hu-HU" sz="1400" dirty="0"/>
              <a:t>          </a:t>
            </a:r>
            <a:endParaRPr lang="hu-HU" sz="1400" dirty="0"/>
          </a:p>
          <a:p>
            <a:pPr marL="0" indent="0" algn="l">
              <a:buNone/>
            </a:pPr>
            <a:r>
              <a:rPr lang="hu-HU" sz="1400" dirty="0"/>
              <a:t>                     pályakezdés                                               életközépi válság                                        pályától való búcsúzás,  nyugdíj            </a:t>
            </a:r>
            <a:endParaRPr lang="hu-HU" dirty="0"/>
          </a:p>
        </p:txBody>
      </p:sp>
      <p:sp>
        <p:nvSpPr>
          <p:cNvPr id="5" name="Cím 1"/>
          <p:cNvSpPr txBox="1"/>
          <p:nvPr/>
        </p:nvSpPr>
        <p:spPr>
          <a:xfrm>
            <a:off x="1066800" y="179462"/>
            <a:ext cx="10058400" cy="98276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hu-HU" sz="40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Egyéni megközelítés</a:t>
            </a:r>
            <a:endParaRPr kumimoji="0" lang="hu-HU" sz="4000" b="1" i="0" u="none" strike="noStrike" kern="1200" cap="all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90880" y="4998085"/>
            <a:ext cx="2841625" cy="135763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0685" y="5028565"/>
            <a:ext cx="3478530" cy="135699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8180" y="5028565"/>
            <a:ext cx="3185795" cy="13271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117601" y="1532965"/>
            <a:ext cx="10096126" cy="48857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u-HU" sz="1400" dirty="0" smtClean="0"/>
              <a:t>Az egyéni preferenciánkat segíti az önismeret.</a:t>
            </a:r>
            <a:endParaRPr lang="hu-HU" sz="1400" dirty="0" smtClean="0"/>
          </a:p>
          <a:p>
            <a:pPr marL="0" indent="0" algn="just">
              <a:buNone/>
            </a:pPr>
            <a:endParaRPr lang="hu-HU" sz="1400" b="1" dirty="0" smtClean="0"/>
          </a:p>
          <a:p>
            <a:pPr marL="0" indent="0" algn="just">
              <a:buNone/>
            </a:pPr>
            <a:r>
              <a:rPr lang="hu-HU" sz="1400" b="1" dirty="0" smtClean="0"/>
              <a:t>ISMERD </a:t>
            </a:r>
            <a:r>
              <a:rPr lang="hu-HU" sz="1400" b="1" dirty="0"/>
              <a:t>MEG JOBBAN </a:t>
            </a:r>
            <a:r>
              <a:rPr lang="hu-HU" sz="1400" b="1" dirty="0" smtClean="0"/>
              <a:t>ÖNMAGAD!</a:t>
            </a:r>
            <a:endParaRPr lang="hu-HU" sz="1400" b="1" dirty="0"/>
          </a:p>
          <a:p>
            <a:pPr marL="0" indent="0" algn="just">
              <a:buFontTx/>
              <a:buNone/>
            </a:pPr>
            <a:r>
              <a:rPr lang="hu-HU" sz="1400" b="1" dirty="0" smtClean="0"/>
              <a:t>KERESD AZ ÉRDEKLŐDÉSEDNEK LEGINKÁBB MEGFELELŐ FELADATOKAT!</a:t>
            </a:r>
            <a:endParaRPr lang="hu-HU" sz="1400" b="1" dirty="0" smtClean="0"/>
          </a:p>
          <a:p>
            <a:pPr marL="0" indent="0" algn="just">
              <a:buFontTx/>
              <a:buNone/>
            </a:pPr>
            <a:r>
              <a:rPr lang="hu-HU" sz="1400" b="1" dirty="0"/>
              <a:t>ISMERD FEL A </a:t>
            </a:r>
            <a:r>
              <a:rPr lang="hu-HU" sz="1400" b="1" dirty="0" smtClean="0"/>
              <a:t>LEHETŐSÉGEIDET!</a:t>
            </a:r>
            <a:endParaRPr lang="hu-HU" sz="1400" b="1" dirty="0" smtClean="0"/>
          </a:p>
          <a:p>
            <a:pPr marL="0" indent="0" algn="just">
              <a:buNone/>
            </a:pPr>
            <a:r>
              <a:rPr lang="hu-HU" sz="1400" b="1" dirty="0"/>
              <a:t>LÁSD A POZITÍVUMOKAT!</a:t>
            </a:r>
            <a:endParaRPr lang="hu-HU" sz="1400" b="1" dirty="0"/>
          </a:p>
          <a:p>
            <a:pPr marL="0" indent="0" algn="just">
              <a:buNone/>
            </a:pPr>
            <a:r>
              <a:rPr lang="hu-HU" sz="1400" b="1" dirty="0"/>
              <a:t>TEREMTSD MEG AZ ENERGIÁID EGYENSÚLYÁT!</a:t>
            </a:r>
            <a:endParaRPr lang="hu-HU" sz="1400" b="1" dirty="0"/>
          </a:p>
          <a:p>
            <a:pPr marL="0" indent="0" algn="just">
              <a:buNone/>
            </a:pPr>
            <a:r>
              <a:rPr lang="hu-HU" sz="1400" b="1" dirty="0"/>
              <a:t>LEGYEN CÉLOD!</a:t>
            </a:r>
            <a:endParaRPr lang="hu-HU" sz="1400" b="1" dirty="0"/>
          </a:p>
          <a:p>
            <a:pPr marL="0" indent="0" algn="just">
              <a:buNone/>
            </a:pPr>
            <a:endParaRPr lang="hu-HU" sz="1400" dirty="0"/>
          </a:p>
          <a:p>
            <a:pPr marL="0" indent="0" algn="ctr">
              <a:buNone/>
            </a:pPr>
            <a:r>
              <a:rPr lang="hu-HU" b="1" dirty="0"/>
              <a:t>Négy alapkérdés: ÉRDEKEL – TUDOK – MEREK – AKAROK</a:t>
            </a:r>
            <a:endParaRPr lang="hu-HU" b="1" dirty="0"/>
          </a:p>
          <a:p>
            <a:pPr marL="0" indent="0" algn="just">
              <a:buNone/>
            </a:pPr>
            <a:endParaRPr lang="hu-HU" sz="1400" dirty="0"/>
          </a:p>
          <a:p>
            <a:pPr marL="0" indent="0" algn="just">
              <a:buNone/>
            </a:pPr>
            <a:endParaRPr lang="hu-HU" sz="1400" dirty="0"/>
          </a:p>
          <a:p>
            <a:pPr marL="0" indent="0" algn="ctr">
              <a:buNone/>
            </a:pPr>
            <a:r>
              <a:rPr lang="hu-HU" i="1" dirty="0"/>
              <a:t>,,Akinek nincs saját célja, arra van kárhoztatva, hogy mások céljait valósítsa meg.”</a:t>
            </a:r>
            <a:endParaRPr lang="hu-HU" i="1" dirty="0"/>
          </a:p>
          <a:p>
            <a:pPr marL="0" indent="0" algn="r">
              <a:buNone/>
            </a:pPr>
            <a:r>
              <a:rPr lang="hu-HU" sz="1400" i="1" dirty="0"/>
              <a:t>(Brian Tracy)</a:t>
            </a:r>
            <a:endParaRPr lang="hu-HU" sz="1400" i="1" dirty="0"/>
          </a:p>
          <a:p>
            <a:pPr marL="0" indent="0" algn="just">
              <a:buNone/>
            </a:pPr>
            <a:endParaRPr lang="hu-HU" sz="1400" i="1" dirty="0"/>
          </a:p>
        </p:txBody>
      </p:sp>
      <p:sp>
        <p:nvSpPr>
          <p:cNvPr id="5" name="Cím 1"/>
          <p:cNvSpPr txBox="1"/>
          <p:nvPr/>
        </p:nvSpPr>
        <p:spPr>
          <a:xfrm>
            <a:off x="1066800" y="179462"/>
            <a:ext cx="10058400" cy="98276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hu-HU" sz="4000" b="1" i="0" u="none" strike="noStrike" kern="1200" cap="all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ÖNISMERET</a:t>
            </a:r>
            <a:endParaRPr kumimoji="0" lang="hu-HU" sz="4000" b="1" i="0" u="none" strike="noStrike" kern="1200" cap="all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Tartalom helye 8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5499" y="1724634"/>
            <a:ext cx="5143501" cy="4372243"/>
          </a:xfrm>
        </p:spPr>
      </p:pic>
      <p:sp>
        <p:nvSpPr>
          <p:cNvPr id="11" name="Szövegdoboz 10"/>
          <p:cNvSpPr txBox="1"/>
          <p:nvPr/>
        </p:nvSpPr>
        <p:spPr>
          <a:xfrm>
            <a:off x="542925" y="1454150"/>
            <a:ext cx="5143500" cy="725551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>
              <a:spcBef>
                <a:spcPts val="900"/>
              </a:spcBef>
            </a:pPr>
            <a:r>
              <a:rPr lang="hu-HU" dirty="0"/>
              <a:t>Az életszakasz váltások különféle fejlődési krízisekhez vezethetnek, amelyek fordulópontokat és új feladatokat hoznak magukkal.</a:t>
            </a:r>
            <a:endParaRPr lang="hu-HU" dirty="0"/>
          </a:p>
          <a:p>
            <a:pPr>
              <a:spcBef>
                <a:spcPts val="900"/>
              </a:spcBef>
            </a:pPr>
            <a:r>
              <a:rPr lang="hu-HU" dirty="0"/>
              <a:t>A  személy és környezetének kölcsönhatása és konfliktusai  alakítják az egyén fejlődését.</a:t>
            </a:r>
            <a:endParaRPr lang="hu-HU" dirty="0"/>
          </a:p>
          <a:p>
            <a:pPr>
              <a:spcBef>
                <a:spcPts val="900"/>
              </a:spcBef>
            </a:pPr>
            <a:r>
              <a:rPr lang="hu-HU" dirty="0"/>
              <a:t>A szakmai identitás kialakítása dinamikus folyamat, a pályasikeresség kulcsa a pályafeladatok és a személyiségjegyek kompatibilitása.       </a:t>
            </a:r>
            <a:endParaRPr lang="hu-HU" dirty="0"/>
          </a:p>
          <a:p>
            <a:pPr>
              <a:spcBef>
                <a:spcPts val="900"/>
              </a:spcBef>
            </a:pPr>
            <a:endParaRPr lang="hu-HU" dirty="0"/>
          </a:p>
          <a:p>
            <a:pPr>
              <a:spcBef>
                <a:spcPts val="900"/>
              </a:spcBef>
            </a:pPr>
            <a:r>
              <a:rPr lang="hu-HU" dirty="0"/>
              <a:t>     Donald </a:t>
            </a:r>
            <a:r>
              <a:rPr lang="hu-HU" dirty="0" err="1"/>
              <a:t>Super</a:t>
            </a:r>
            <a:r>
              <a:rPr lang="hu-HU" dirty="0"/>
              <a:t> -Amerikai pszichológus </a:t>
            </a:r>
            <a:endParaRPr lang="hu-HU" dirty="0"/>
          </a:p>
          <a:p>
            <a:pPr>
              <a:spcBef>
                <a:spcPts val="900"/>
              </a:spcBef>
            </a:pPr>
            <a:r>
              <a:rPr lang="hu-HU" dirty="0" smtClean="0"/>
              <a:t>Szivárvány-modelljén </a:t>
            </a:r>
            <a:r>
              <a:rPr lang="hu-HU" dirty="0"/>
              <a:t>keresztül részletesen</a:t>
            </a:r>
            <a:endParaRPr lang="hu-HU" dirty="0"/>
          </a:p>
          <a:p>
            <a:pPr>
              <a:spcBef>
                <a:spcPts val="900"/>
              </a:spcBef>
            </a:pPr>
            <a:r>
              <a:rPr lang="hu-HU" dirty="0" smtClean="0"/>
              <a:t>elemezte </a:t>
            </a:r>
            <a:r>
              <a:rPr lang="hu-HU" dirty="0"/>
              <a:t>az életpálya különböző szakaszait. </a:t>
            </a:r>
            <a:endParaRPr lang="hu-HU" dirty="0"/>
          </a:p>
        </p:txBody>
      </p:sp>
      <p:sp>
        <p:nvSpPr>
          <p:cNvPr id="6" name="Cím 1"/>
          <p:cNvSpPr txBox="1"/>
          <p:nvPr/>
        </p:nvSpPr>
        <p:spPr>
          <a:xfrm>
            <a:off x="1066800" y="179462"/>
            <a:ext cx="10058400" cy="98276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hu-HU" sz="40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Életpálya szakaszok</a:t>
            </a:r>
            <a:endParaRPr kumimoji="0" lang="hu-HU" sz="4000" b="1" i="0" u="none" strike="noStrike" kern="1200" cap="all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Szappan">
  <a:themeElements>
    <a:clrScheme name="Kék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Szappa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zappa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Szappan</Template>
  <TotalTime>0</TotalTime>
  <Words>12660</Words>
  <Application>WPS Presentation</Application>
  <PresentationFormat>Custom</PresentationFormat>
  <Paragraphs>311</Paragraphs>
  <Slides>24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33" baseType="lpstr">
      <vt:lpstr>Arial</vt:lpstr>
      <vt:lpstr>SimSun</vt:lpstr>
      <vt:lpstr>Wingdings</vt:lpstr>
      <vt:lpstr>Book Antiqua</vt:lpstr>
      <vt:lpstr>Century Gothic</vt:lpstr>
      <vt:lpstr>Microsoft YaHei</vt:lpstr>
      <vt:lpstr>Arial Unicode MS</vt:lpstr>
      <vt:lpstr>Calibri</vt:lpstr>
      <vt:lpstr>Szappan</vt:lpstr>
      <vt:lpstr>AZ ÖRÖMTELI MUNKAVÉGZÉS EGÉSZSÉGRE KIFEJTETT HATÁSAI</vt:lpstr>
      <vt:lpstr>AZ EMBER ÉS A MUNKA</vt:lpstr>
      <vt:lpstr>A MUNKAVÉGZÉS történelemE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AZ ÖRÖMTELI MUNKAVÉGZÉS EGÉSZSÉGRE KIFEJTETT HATÁSAI</dc:title>
  <dc:creator>User</dc:creator>
  <cp:lastModifiedBy>User</cp:lastModifiedBy>
  <cp:revision>220</cp:revision>
  <dcterms:created xsi:type="dcterms:W3CDTF">2024-09-03T08:11:00Z</dcterms:created>
  <dcterms:modified xsi:type="dcterms:W3CDTF">2024-09-26T12:56:23Z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115E21BC76E1495EBC3378F861C42753_12</vt:lpwstr>
  </property>
  <property fmtid="{D5CDD505-2E9C-101B-9397-08002B2CF9AE}" pid="3" name="KSOProductBuildVer">
    <vt:lpwstr>1033-12.2.0.18283</vt:lpwstr>
  </property>
</Properties>
</file>