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0" r:id="rId2"/>
    <p:sldId id="282" r:id="rId3"/>
    <p:sldId id="262" r:id="rId4"/>
    <p:sldId id="296" r:id="rId5"/>
    <p:sldId id="285" r:id="rId6"/>
    <p:sldId id="298" r:id="rId7"/>
    <p:sldId id="288" r:id="rId8"/>
    <p:sldId id="290" r:id="rId9"/>
    <p:sldId id="289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>
                <a:latin typeface="+mj-lt"/>
              </a:defRPr>
            </a:pPr>
            <a:r>
              <a:rPr lang="hu-HU" sz="2400" dirty="0" smtClean="0">
                <a:latin typeface="+mj-lt"/>
              </a:rPr>
              <a:t>A</a:t>
            </a:r>
            <a:r>
              <a:rPr lang="hu-HU" sz="2400" baseline="0" dirty="0" smtClean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színtévesztés</a:t>
            </a:r>
            <a:r>
              <a:rPr lang="hu-HU" sz="2400" baseline="0" dirty="0" smtClean="0">
                <a:latin typeface="+mj-lt"/>
              </a:rPr>
              <a:t> súlyosságának </a:t>
            </a:r>
            <a:r>
              <a:rPr lang="en-US" sz="2400" dirty="0" smtClean="0">
                <a:latin typeface="+mj-lt"/>
              </a:rPr>
              <a:t>% </a:t>
            </a:r>
            <a:r>
              <a:rPr lang="hu-HU" sz="2400" baseline="0" dirty="0" smtClean="0">
                <a:latin typeface="+mj-lt"/>
              </a:rPr>
              <a:t> megoszlási aránya</a:t>
            </a:r>
          </a:p>
          <a:p>
            <a:pPr algn="ctr">
              <a:defRPr sz="2400">
                <a:latin typeface="+mj-lt"/>
              </a:defRPr>
            </a:pPr>
            <a:r>
              <a:rPr lang="hu-HU" sz="2400" baseline="0" dirty="0" smtClean="0">
                <a:solidFill>
                  <a:srgbClr val="FF0000"/>
                </a:solidFill>
                <a:latin typeface="+mj-lt"/>
              </a:rPr>
              <a:t>3442 színtévesztő tanuló: 58% ENYHE SZÍNTÉVESZTŐ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131631397637795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774278215223127E-2"/>
          <c:y val="0.25820638583562627"/>
          <c:w val="0.54184033245844321"/>
          <c:h val="0.66945768544713091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Vizsgált tanulók száma,  a színtévesztés  súlyosságaának %  aránya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E96-461D-98DF-A0C9C97F514D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E96-461D-98DF-A0C9C97F514D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2-7E96-461D-98DF-A0C9C97F514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7E96-461D-98DF-A0C9C97F514D}"/>
              </c:ext>
            </c:extLst>
          </c:dPt>
          <c:dLbls>
            <c:dLbl>
              <c:idx val="0"/>
              <c:layout>
                <c:manualLayout>
                  <c:x val="-0.18411723534558191"/>
                  <c:y val="4.7505726539981523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41%</a:t>
                    </a:r>
                  </a:p>
                </c:rich>
              </c:tx>
              <c:spPr>
                <a:noFill/>
              </c:sp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96-461D-98DF-A0C9C97F514D}"/>
                </c:ext>
              </c:extLst>
            </c:dLbl>
            <c:dLbl>
              <c:idx val="1"/>
              <c:layout>
                <c:manualLayout>
                  <c:x val="5.5731736657917828E-2"/>
                  <c:y val="-0.16005133574803959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23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</c:sp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96-461D-98DF-A0C9C97F514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17%</a:t>
                    </a:r>
                  </a:p>
                </c:rich>
              </c:tx>
              <c:spPr>
                <a:noFill/>
              </c:sp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96-461D-98DF-A0C9C97F514D}"/>
                </c:ext>
              </c:extLst>
            </c:dLbl>
            <c:dLbl>
              <c:idx val="3"/>
              <c:layout>
                <c:manualLayout>
                  <c:x val="9.5008748906386747E-2"/>
                  <c:y val="6.2464607012025532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19%</a:t>
                    </a:r>
                  </a:p>
                </c:rich>
              </c:tx>
              <c:spPr>
                <a:noFill/>
              </c:sp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96-461D-98DF-A0C9C97F514D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2400"/>
                </a:pPr>
                <a:endParaRPr lang="hu-H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Enyhe deutan 1361 fő</c:v>
                </c:pt>
                <c:pt idx="1">
                  <c:v>Középsúlyos-, súlyos deutan 806 fő</c:v>
                </c:pt>
                <c:pt idx="2">
                  <c:v>Enyhe protan 622 fő</c:v>
                </c:pt>
                <c:pt idx="3">
                  <c:v>Középsúlyos-, súlyos protan 653 fő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1361</c:v>
                </c:pt>
                <c:pt idx="1">
                  <c:v>806</c:v>
                </c:pt>
                <c:pt idx="2">
                  <c:v>622</c:v>
                </c:pt>
                <c:pt idx="3">
                  <c:v>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96-461D-98DF-A0C9C97F5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 baseline="0"/>
            </a:pPr>
            <a:endParaRPr lang="hu-HU"/>
          </a:p>
        </c:txPr>
      </c:legendEntry>
      <c:layout>
        <c:manualLayout>
          <c:xMode val="edge"/>
          <c:yMode val="edge"/>
          <c:x val="0.58128685476815378"/>
          <c:y val="0.33653968760680436"/>
          <c:w val="0.40621314523184621"/>
          <c:h val="0.46848371892238"/>
        </c:manualLayout>
      </c:layout>
      <c:overlay val="0"/>
      <c:txPr>
        <a:bodyPr/>
        <a:lstStyle/>
        <a:p>
          <a:pPr>
            <a:defRPr sz="2400"/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27943908696806"/>
          <c:y val="0"/>
          <c:w val="0.50114117933292046"/>
          <c:h val="0.858105580861385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4111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7A1-4990-BF53-C9A0666D2D2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41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7A1-4990-BF53-C9A0666D2D2D}"/>
              </c:ext>
            </c:extLst>
          </c:dPt>
          <c:dLbls>
            <c:dLbl>
              <c:idx val="0"/>
              <c:layout>
                <c:manualLayout>
                  <c:x val="7.684589191716064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A1-4990-BF53-C9A0666D2D2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>
                      <a:solidFill>
                        <a:srgbClr val="FF0000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A1-4990-BF53-C9A0666D2D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Sheet1!$A$1:$K$1</c:f>
              <c:strCache>
                <c:ptCount val="11"/>
                <c:pt idx="0">
                  <c:v>ELEKTRONIKA-ELEKTROTECHNIKA,GÉPÉSZET, ÉPÜLETGÉPÉSZET, SPECIÁLIS GÉP- ÉS JÁRMŰGYÁRTÁS</c:v>
                </c:pt>
                <c:pt idx="1">
                  <c:v>INFORMATIKA, TÁVKÖZLÉS</c:v>
                </c:pt>
                <c:pt idx="2">
                  <c:v>MEZŐGAZDASÁG, ERDÉSZET, VADÁSZAT</c:v>
                </c:pt>
                <c:pt idx="3">
                  <c:v>VEGYIPAR, KÖRNYEZETVÉDELEM</c:v>
                </c:pt>
                <c:pt idx="4">
                  <c:v>ÉLELMISZERIPAR, VENDÉGLÁTÁS</c:v>
                </c:pt>
                <c:pt idx="5">
                  <c:v>FESTŐ, FÉNYEZŐ , FODRÁSZ</c:v>
                </c:pt>
                <c:pt idx="6">
                  <c:v>ALKALMAZOTT GRAFIKA, DEKORATŐR , LAKBERENDEZŐ </c:v>
                </c:pt>
                <c:pt idx="7">
                  <c:v>EGÉZSÉGÜGY</c:v>
                </c:pt>
                <c:pt idx="8">
                  <c:v>KEREKEDELEM</c:v>
                </c:pt>
                <c:pt idx="9">
                  <c:v>TÉRKÉPÉSZ</c:v>
                </c:pt>
                <c:pt idx="10">
                  <c:v>KÖZLEKEDÉS</c:v>
                </c:pt>
              </c:strCache>
            </c:strRef>
          </c:cat>
          <c:val>
            <c:numRef>
              <c:f>Sheet1!$A$2:$K$2</c:f>
              <c:numCache>
                <c:formatCode>General</c:formatCode>
                <c:ptCount val="11"/>
                <c:pt idx="0">
                  <c:v>1462</c:v>
                </c:pt>
                <c:pt idx="1">
                  <c:v>406</c:v>
                </c:pt>
                <c:pt idx="2">
                  <c:v>207</c:v>
                </c:pt>
                <c:pt idx="3">
                  <c:v>171</c:v>
                </c:pt>
                <c:pt idx="4">
                  <c:v>255</c:v>
                </c:pt>
                <c:pt idx="5">
                  <c:v>406</c:v>
                </c:pt>
                <c:pt idx="6">
                  <c:v>114</c:v>
                </c:pt>
                <c:pt idx="7">
                  <c:v>108</c:v>
                </c:pt>
                <c:pt idx="8">
                  <c:v>100</c:v>
                </c:pt>
                <c:pt idx="9">
                  <c:v>15</c:v>
                </c:pt>
                <c:pt idx="10">
                  <c:v>51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Sheet1!#HIV!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1E7-4F08-9D7C-0563E79BAECE}"/>
            </c:ext>
          </c:extLst>
        </c:ser>
        <c:ser>
          <c:idx val="1"/>
          <c:order val="1"/>
          <c:spPr>
            <a:solidFill>
              <a:srgbClr val="FF0000"/>
            </a:solidFill>
            <a:ln w="1411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Sheet1!$A$1:$K$1</c:f>
              <c:strCache>
                <c:ptCount val="11"/>
                <c:pt idx="0">
                  <c:v>ELEKTRONIKA-ELEKTROTECHNIKA,GÉPÉSZET, ÉPÜLETGÉPÉSZET, SPECIÁLIS GÉP- ÉS JÁRMŰGYÁRTÁS</c:v>
                </c:pt>
                <c:pt idx="1">
                  <c:v>INFORMATIKA, TÁVKÖZLÉS</c:v>
                </c:pt>
                <c:pt idx="2">
                  <c:v>MEZŐGAZDASÁG, ERDÉSZET, VADÁSZAT</c:v>
                </c:pt>
                <c:pt idx="3">
                  <c:v>VEGYIPAR, KÖRNYEZETVÉDELEM</c:v>
                </c:pt>
                <c:pt idx="4">
                  <c:v>ÉLELMISZERIPAR, VENDÉGLÁTÁS</c:v>
                </c:pt>
                <c:pt idx="5">
                  <c:v>FESTŐ, FÉNYEZŐ , FODRÁSZ</c:v>
                </c:pt>
                <c:pt idx="6">
                  <c:v>ALKALMAZOTT GRAFIKA, DEKORATŐR , LAKBERENDEZŐ </c:v>
                </c:pt>
                <c:pt idx="7">
                  <c:v>EGÉZSÉGÜGY</c:v>
                </c:pt>
                <c:pt idx="8">
                  <c:v>KEREKEDELEM</c:v>
                </c:pt>
                <c:pt idx="9">
                  <c:v>TÉRKÉPÉSZ</c:v>
                </c:pt>
                <c:pt idx="10">
                  <c:v>KÖZLEKEDÉS</c:v>
                </c:pt>
              </c:strCache>
            </c:strRef>
          </c:cat>
          <c:val>
            <c:numRef>
              <c:f>Sheet1!$A$3:$K$3</c:f>
              <c:numCache>
                <c:formatCode>General</c:formatCode>
                <c:ptCount val="11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Sheet1!#HIV!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D1E7-4F08-9D7C-0563E79B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23872"/>
        <c:axId val="58651008"/>
      </c:barChart>
      <c:catAx>
        <c:axId val="5862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5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5865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651008"/>
        <c:scaling>
          <c:orientation val="minMax"/>
        </c:scaling>
        <c:delete val="0"/>
        <c:axPos val="b"/>
        <c:majorGridlines>
          <c:spPr>
            <a:ln w="352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58623872"/>
        <c:crosses val="autoZero"/>
        <c:crossBetween val="between"/>
      </c:valAx>
      <c:spPr>
        <a:noFill/>
        <a:ln w="1411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98A5F-1AC3-40F7-9636-3049DDF3C1B0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F517-F2D7-461C-AC35-0F54EBBDF6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Közszolgálati</a:t>
            </a:r>
            <a:r>
              <a:rPr lang="hu-HU" baseline="0" dirty="0" smtClean="0"/>
              <a:t> technikus, honvéd kadét 147 fő 54,27%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BFD5A-CE86-4D7F-887D-69B619803756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 sáskarák- 12 </a:t>
            </a:r>
            <a:r>
              <a:rPr lang="hu-HU" dirty="0" err="1" smtClean="0"/>
              <a:t>fotoreceptor</a:t>
            </a:r>
            <a:endParaRPr lang="hu-HU" dirty="0" smtClean="0"/>
          </a:p>
          <a:p>
            <a:r>
              <a:rPr lang="hu-HU" dirty="0" smtClean="0"/>
              <a:t>Amerikai sáskarák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BFD5A-CE86-4D7F-887D-69B619803756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44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CF58CF98-D4D1-46EC-81A9-070A8C63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0C62FE4F-0FC4-482D-9B2D-CC8C69B2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5FE95C0-9DBA-4AE4-ABAA-8AA7F90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60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9CBC935D-199C-4466-9A7F-6F0E29E8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14E9EB25-3A48-4F3B-BC2F-D416F40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F896DE7-39F2-41EB-9B3C-115BE610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7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D031A70-5DCD-4A6C-A449-E90DA04A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530A938-5BF4-4F68-8E44-75E13DCB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540DD37F-2007-47AB-ACCE-2D28942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386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7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E7FB7248-A80F-41A0-836A-F9075EEC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46291E58-1371-46ED-96EB-83B54C1A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9FED3814-563D-47F8-B9B8-2896CC71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85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089FE322-C6A9-473D-A5F3-6144C04C898A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44871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44871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D109-8085-4D1F-AC50-9869B858B16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2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4D1AFF7C-631C-4556-BDB0-A9C7748F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D1AF7E08-6646-4A12-9928-6EEF9EDD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>
            <a:extLst>
              <a:ext uri="{FF2B5EF4-FFF2-40B4-BE49-F238E27FC236}">
                <a16:creationId xmlns:a16="http://schemas.microsoft.com/office/drawing/2014/main" id="{451EA8F4-75AF-4990-B37A-3A754D7F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2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BA11F795-4447-4672-8A7D-E3FBE5B7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634E6E2A-4FED-4A1D-ACFC-E81A2B1F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35E533A9-3565-494F-9E21-9D094F7D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95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>
            <a:extLst>
              <a:ext uri="{FF2B5EF4-FFF2-40B4-BE49-F238E27FC236}">
                <a16:creationId xmlns:a16="http://schemas.microsoft.com/office/drawing/2014/main" id="{75C8A42B-2A25-436F-BA04-C6EEC874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4754CBA-794F-436E-9C11-57234AE7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60CBC7B-63E9-4A0E-A050-7893BBD8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7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D012EEA9-2736-4101-98C2-8AA7A7E7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FE647E33-8423-4D6B-B330-87F16C5B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CA27BFA0-6BFF-45BE-97DA-22A5CC25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3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6189703D-5E2E-4D64-8CEC-66DFA11B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572F7F64-E8E4-43F4-AEA4-80FA1577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409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27CAE4AF-C961-42B4-B89A-71863888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40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76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0BF256DA-1987-49D0-A228-104BE0A30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40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9FE322-C6A9-473D-A5F3-6144C04C898A}" type="datetimeFigureOut">
              <a:rPr lang="hu-HU" smtClean="0"/>
              <a:pPr/>
              <a:t>2024. 12. 11.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C2CC8B01-C818-48A3-A421-A9722FFB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409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8D649A16-DC1E-4FDA-AA87-1F7A2ABD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40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0AED109-8085-4D1F-AC50-9869B858B16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1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topsi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um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38256" y="116632"/>
            <a:ext cx="5355773" cy="1886340"/>
          </a:xfrm>
        </p:spPr>
        <p:txBody>
          <a:bodyPr>
            <a:normAutofit/>
          </a:bodyPr>
          <a:lstStyle/>
          <a:p>
            <a:r>
              <a:rPr lang="hu-HU" sz="1600" dirty="0" smtClean="0"/>
              <a:t>MAGYAR ÁPOLÁSI EGYESÜLET</a:t>
            </a:r>
            <a:br>
              <a:rPr lang="hu-HU" sz="1600" dirty="0" smtClean="0"/>
            </a:br>
            <a:r>
              <a:rPr lang="hu-HU" sz="1600" dirty="0" smtClean="0"/>
              <a:t>FOGLALKOZÁS-EGÉSZSÉGÜGYI ÁPOLÓI SZEKCIÓ</a:t>
            </a:r>
            <a:br>
              <a:rPr lang="hu-HU" sz="1600" dirty="0" smtClean="0"/>
            </a:br>
            <a:r>
              <a:rPr lang="hu-HU" sz="1600" dirty="0" smtClean="0"/>
              <a:t>„Foglalkozás-egészségügy aktuális kérdései. Munkaköri alkalmasság megítélésének szempontjai”</a:t>
            </a:r>
            <a:br>
              <a:rPr lang="hu-HU" sz="1600" dirty="0" smtClean="0"/>
            </a:br>
            <a:r>
              <a:rPr lang="hu-HU" sz="1600" dirty="0" smtClean="0"/>
              <a:t>NNGYK MFF, 1096 Budapest, Nagyvárad tér 2.</a:t>
            </a:r>
            <a:br>
              <a:rPr lang="hu-HU" sz="1600" dirty="0" smtClean="0"/>
            </a:br>
            <a:r>
              <a:rPr lang="hu-HU" sz="1600" dirty="0" smtClean="0"/>
              <a:t>2024.12.13.</a:t>
            </a:r>
            <a:br>
              <a:rPr lang="hu-HU" sz="16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76399" y="2721428"/>
            <a:ext cx="9144000" cy="3722665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jó színlátást igénylő szakmákra jelentkező tanulók színlátás vizsgálata és a szakmai alkalmasság orvosi véleményezése</a:t>
            </a:r>
          </a:p>
          <a:p>
            <a:pPr algn="ctr"/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Simon Judit</a:t>
            </a:r>
          </a:p>
          <a:p>
            <a:pPr algn="ctr"/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foglalkozás-egészségügyi </a:t>
            </a:r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szakorvos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779-246E-48AB-B2AE-1534E9CE43C4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9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3339" y="620689"/>
          <a:ext cx="12192000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3442 SZÍNTÉVESZTŐ TANULÓ </a:t>
            </a: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SZAKMAI ALKALMASSÁG  ORVOSI VIZSGÁLATA ÉS VÉLEMÉNYEZÉSE </a:t>
            </a:r>
            <a:b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SZAKMAI ÁGAZATI BESOROLÁS SZERINT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609542"/>
              </p:ext>
            </p:extLst>
          </p:nvPr>
        </p:nvGraphicFramePr>
        <p:xfrm>
          <a:off x="0" y="1457400"/>
          <a:ext cx="115686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6"/>
          <p:cNvSpPr/>
          <p:nvPr/>
        </p:nvSpPr>
        <p:spPr>
          <a:xfrm>
            <a:off x="0" y="6488668"/>
            <a:ext cx="1094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                                         2020-tól: Közszolgálati technikus, Honvéd kadét 147 fő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7152117" y="5445224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54,27%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12192000" cy="864096"/>
          </a:xfrm>
        </p:spPr>
        <p:txBody>
          <a:bodyPr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 SZAKMAI ALKALMASSÁG és a MUNKAKÖRI ALKALMASSÁG ORVOSI VÉLEMÉNYEZÉSE MÁSODFOKON</a:t>
            </a:r>
            <a:endParaRPr lang="hu-H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38386" y="1757318"/>
            <a:ext cx="12192000" cy="40545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Enyhe színtévesztők esetében</a:t>
            </a:r>
          </a:p>
          <a:p>
            <a:pPr algn="just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 tanuló a választott szakmára: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ALKALMAS, korlátozással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amennyiben a szakmai gyakorlati képzése során a szakmához szükséges </a:t>
            </a:r>
          </a:p>
          <a:p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színfelismerési/</a:t>
            </a:r>
            <a:r>
              <a:rPr lang="hu-H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színelkülönítési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zavart észlel a szakoktató úgy számára szabványos </a:t>
            </a:r>
          </a:p>
          <a:p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COLORLITE vagy COLORON színkorrekciós szemüveg viselése szükséges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Középsúlyos és súlyos színtévesztők esetében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A tanuló a választott szakmára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COLORLITE vagy  COLORON </a:t>
            </a:r>
          </a:p>
          <a:p>
            <a:r>
              <a:rPr lang="hu-H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színkorrekciós szemüveg használata mellett ALKALMAS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57938" y="5330300"/>
            <a:ext cx="11634061" cy="114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--------------------------------------------------------------------------------------------------------------------</a:t>
            </a:r>
          </a:p>
          <a:p>
            <a:pPr>
              <a:lnSpc>
                <a:spcPct val="90000"/>
              </a:lnSpc>
            </a:pP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Colorlite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 színlátást javító szemüvegeket az  Egészségügyi Engedélyezési Hivatal Orvostechnikai Igazgatósága a </a:t>
            </a:r>
            <a:endParaRPr lang="hu-H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100/2004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Nyilvántartási számon </a:t>
            </a:r>
            <a:r>
              <a:rPr lang="hu-H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gyógyászati segédeszköznek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nyilvánította. NEAK finanszírozási támogatása nincs.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563563"/>
          </a:xfrm>
        </p:spPr>
        <p:txBody>
          <a:bodyPr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ÖSSZEFOGLALÓ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1131376" y="1208868"/>
            <a:ext cx="10197885" cy="51299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Munkáltatói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kötelezettség a munkahelyek világítástechnikai  szabványok szerinti  kialakítása.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 jó színlátás képessége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számos szakmában </a:t>
            </a:r>
            <a:r>
              <a:rPr lang="hu-HU" sz="2400" u="sng" dirty="0" smtClean="0">
                <a:latin typeface="Times New Roman" pitchFamily="18" charset="0"/>
                <a:cs typeface="Times New Roman" pitchFamily="18" charset="0"/>
              </a:rPr>
              <a:t>szakmai és munkabiztonsági fontosságú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emberi szem jó színérzékelése a nappali–déli  fényerősség, a napfelszíni 4000 vagy 6000 Kelvin fok). </a:t>
            </a:r>
          </a:p>
          <a:p>
            <a:pPr>
              <a:lnSpc>
                <a:spcPct val="90000"/>
              </a:lnSpc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 szakmai-, munkaköri alkalmasság orvosi vizsgálatát és véleményezését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végző egészségügyi szolgáltatóknak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ismerniük és alkalmazniuk kell a  rendelkezésre álló diagnosztikus eszközök elérhetőségét ahhoz, hogy valódi képet kapjanak az egyén színlátási képességéről és kötelesek 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esélyegyenlőséget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biztosítani a színtévesztő személyeknek a szabadon választott szakmához, munkavégzéshez.   </a:t>
            </a:r>
          </a:p>
          <a:p>
            <a:pPr>
              <a:lnSpc>
                <a:spcPct val="90000"/>
              </a:lnSpc>
              <a:buNone/>
            </a:pPr>
            <a:endParaRPr lang="hu-HU" sz="2400" dirty="0" smtClean="0"/>
          </a:p>
          <a:p>
            <a:pPr>
              <a:lnSpc>
                <a:spcPct val="90000"/>
              </a:lnSpc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51062"/>
          </a:xfrm>
        </p:spPr>
        <p:txBody>
          <a:bodyPr/>
          <a:lstStyle/>
          <a:p>
            <a:pPr algn="ctr"/>
            <a:r>
              <a:rPr lang="hu-HU" sz="3200" dirty="0" smtClean="0">
                <a:latin typeface="Lucida Calligraphy" pitchFamily="66" charset="0"/>
              </a:rPr>
              <a:t>Köszönöm megtisztelő figyelmüket !</a:t>
            </a:r>
          </a:p>
        </p:txBody>
      </p:sp>
      <p:pic>
        <p:nvPicPr>
          <p:cNvPr id="1026" name="Picture 2" descr="Réunion szigeténél megfigyelt nagy sáskará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3084163"/>
            <a:ext cx="4909677" cy="28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180749" y="6054213"/>
            <a:ext cx="4066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Nagy sáskarák- 12 </a:t>
            </a:r>
            <a:r>
              <a:rPr lang="hu-HU" sz="2400" dirty="0" err="1"/>
              <a:t>fotoreceptor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3022169"/>
            <a:ext cx="4992555" cy="292711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88672" y="6054213"/>
            <a:ext cx="4457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Amerikai </a:t>
            </a:r>
            <a:r>
              <a:rPr lang="hu-HU" sz="2400" dirty="0" smtClean="0"/>
              <a:t>sáskarák - 7 </a:t>
            </a:r>
            <a:r>
              <a:rPr lang="hu-HU" sz="2400" dirty="0" err="1" smtClean="0"/>
              <a:t>fotoreceptor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4324964" y="1384537"/>
            <a:ext cx="3077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000" dirty="0" err="1" smtClean="0">
                <a:latin typeface="Cambria" pitchFamily="18" charset="0"/>
              </a:rPr>
              <a:t>simon.judit</a:t>
            </a:r>
            <a:r>
              <a:rPr lang="hu-HU" sz="2000" dirty="0" smtClean="0">
                <a:latin typeface="Cambria" pitchFamily="18" charset="0"/>
              </a:rPr>
              <a:t>@</a:t>
            </a:r>
            <a:r>
              <a:rPr lang="hu-HU" sz="2000" dirty="0" err="1" smtClean="0">
                <a:latin typeface="Cambria" pitchFamily="18" charset="0"/>
              </a:rPr>
              <a:t>nngyk.gov.hu</a:t>
            </a:r>
            <a:endParaRPr lang="hu-H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33" y="218249"/>
            <a:ext cx="12192000" cy="525795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AZ ELEKTROMÁGNESES SUGÁRZÁS LÁTHATÓ FÉNY SPEKTRUMA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3749" y="1406014"/>
            <a:ext cx="8712968" cy="439248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altLang="hu-HU" sz="20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779-246E-48AB-B2AE-1534E9CE43C4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4098" name="Picture 2" descr="G:\színtévesztés 2020\képek színtévesztés\4.á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20" y="902304"/>
            <a:ext cx="10290875" cy="3068665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3970969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hu-HU" b="1" dirty="0" smtClean="0"/>
              <a:t>Az elektromágneses sugárzás hatása az élő szervezetére </a:t>
            </a:r>
          </a:p>
          <a:p>
            <a:pPr marL="342900" indent="-342900" fontAlgn="ctr">
              <a:buAutoNum type="arabicPeriod"/>
            </a:pPr>
            <a:r>
              <a:rPr lang="hu-HU" dirty="0" smtClean="0"/>
              <a:t>Gamma sugarak – pusztító hatás; nincs rá érzékszervünk </a:t>
            </a:r>
          </a:p>
          <a:p>
            <a:pPr marL="342900" indent="-342900" fontAlgn="ctr">
              <a:buAutoNum type="arabicPeriod"/>
            </a:pPr>
            <a:r>
              <a:rPr lang="hu-HU" dirty="0" smtClean="0"/>
              <a:t>Röntgen sugárzás – ártalmas / gyógyító / átvilágító; nincs rá érzékszervünk </a:t>
            </a:r>
          </a:p>
          <a:p>
            <a:pPr marL="342900" indent="-342900" fontAlgn="ctr">
              <a:buAutoNum type="arabicPeriod"/>
            </a:pPr>
            <a:r>
              <a:rPr lang="hu-HU" dirty="0" smtClean="0"/>
              <a:t>Ultraibolya sugárzás; kémiai hatás; nincs rá érzékszervünk </a:t>
            </a:r>
          </a:p>
          <a:p>
            <a:pPr marL="342900" indent="-342900" fontAlgn="ctr"/>
            <a:r>
              <a:rPr lang="hu-HU" dirty="0" smtClean="0"/>
              <a:t>       - UV „C” – 100 … 280 nm - retina pusztulás ;  UV „B” – 280 … 315 nm - szemgyulladás, szemlencse károsodás </a:t>
            </a:r>
          </a:p>
          <a:p>
            <a:pPr marL="342900" indent="-342900" fontAlgn="ctr"/>
            <a:r>
              <a:rPr lang="hu-HU" dirty="0" smtClean="0"/>
              <a:t>       - UV „A” – 315 … 400 nm - barnulás, szem gyulladás</a:t>
            </a:r>
          </a:p>
          <a:p>
            <a:pPr marL="342900" indent="-342900" fontAlgn="ctr"/>
            <a:r>
              <a:rPr lang="hu-HU" dirty="0" smtClean="0"/>
              <a:t> 4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Látható sugárzás (fény); fotokémiai hatás; látás a szemmel </a:t>
            </a:r>
          </a:p>
          <a:p>
            <a:pPr marL="342900" indent="-342900" fontAlgn="ctr"/>
            <a:r>
              <a:rPr lang="hu-HU" dirty="0" smtClean="0"/>
              <a:t> 5. Infravörös sugárzás: hő érzékelés a bőr felülettel </a:t>
            </a:r>
            <a:r>
              <a:rPr lang="hu-HU" dirty="0" smtClean="0"/>
              <a:t>: </a:t>
            </a:r>
            <a:r>
              <a:rPr lang="hu-HU" dirty="0" smtClean="0"/>
              <a:t>IR „A” </a:t>
            </a:r>
            <a:r>
              <a:rPr lang="hu-HU" dirty="0" smtClean="0"/>
              <a:t>- </a:t>
            </a:r>
            <a:r>
              <a:rPr lang="hu-HU" dirty="0" smtClean="0"/>
              <a:t>szemlencse károsodás ,  IR „B” </a:t>
            </a:r>
            <a:r>
              <a:rPr lang="hu-HU" dirty="0" smtClean="0"/>
              <a:t>, </a:t>
            </a:r>
            <a:r>
              <a:rPr lang="hu-HU" dirty="0" smtClean="0"/>
              <a:t>IR </a:t>
            </a:r>
            <a:r>
              <a:rPr lang="hu-HU" dirty="0" smtClean="0"/>
              <a:t>„C</a:t>
            </a:r>
            <a:r>
              <a:rPr lang="hu-HU" dirty="0" smtClean="0"/>
              <a:t>”.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7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779-246E-48AB-B2AE-1534E9CE43C4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1026" name="Picture 2" descr="G:\színtévesztés 2020\képek színtévesztés\1.á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18" y="1177871"/>
            <a:ext cx="5129938" cy="4726983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6152828" y="1212352"/>
            <a:ext cx="60391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retina csapsejtjei 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romf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 sz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kelő </a:t>
            </a:r>
            <a:r>
              <a:rPr lang="hu-H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fotopigmentet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feh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rjemolekul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 (</a:t>
            </a:r>
            <a:r>
              <a:rPr lang="hu-HU" sz="2000" dirty="0" err="1" smtClean="0">
                <a:solidFill>
                  <a:srgbClr val="01889A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fotopszin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u-HU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fotoreceptor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-feh</a:t>
            </a:r>
            <a:r>
              <a:rPr lang="hu-H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rje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tartalmaznak,  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 mindegyik m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s-m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 hull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mhossz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ú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ú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nyre a leg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kenyebb.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hu-H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nyt nagy hat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konys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ggal elnyelő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hu-H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fotopszin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420-440 nm-es r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vidhull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ú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nyre-,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lang="hu-H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ld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nyt nagy hat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konys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ggal elnyelő az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535-545 nm-es k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phull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mra a leg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kenyebb,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hu-H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hu-H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nyre kifejezetten 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keny </a:t>
            </a:r>
            <a:r>
              <a:rPr lang="hu-H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fotopszin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az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565-580 nm-es hossz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ú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hull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mokat nyeli el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legink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bb.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s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ö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tben, illetve gyenge f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nyben val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hu-H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rt a 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hu-H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lcik</a:t>
            </a:r>
            <a:r>
              <a:rPr lang="hu-H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á</a:t>
            </a:r>
            <a:r>
              <a:rPr lang="hu-H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   </a:t>
            </a:r>
            <a:r>
              <a:rPr lang="hu-HU" sz="2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fotopigmentje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hu-H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rodopszin</a:t>
            </a:r>
            <a:r>
              <a:rPr lang="hu-H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felelős. </a:t>
            </a:r>
          </a:p>
        </p:txBody>
      </p:sp>
      <p:sp>
        <p:nvSpPr>
          <p:cNvPr id="7" name="Téglalap 6"/>
          <p:cNvSpPr/>
          <p:nvPr/>
        </p:nvSpPr>
        <p:spPr>
          <a:xfrm>
            <a:off x="3072124" y="423642"/>
            <a:ext cx="562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Látható sugárzás (fény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fotokémiai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hatása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942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ormalized spectral sensitivity curves the L (red), M (green), and S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08869"/>
            <a:ext cx="6139542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SCI-FUN shows -- The Senses -- Colour-blind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0" y="424543"/>
            <a:ext cx="4071256" cy="48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74916" y="0"/>
            <a:ext cx="11417084" cy="6369409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ÖRÖKLŐDŐ SZÍNTÉVESZTÉS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leggyakoribb a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vörös-zöld színtévesztés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az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ivari  X kromoszóma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Xq28-as régiójában :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az OPN1</a:t>
            </a: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LW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protanomalia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protanopia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,                              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az OPN1</a:t>
            </a: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deuteranomalia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deuteranopia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működési zavar/gén hiány,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recceszív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öröklődés menettel.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kékszíntévesztés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tritanomalia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tritanopia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q32.1 kromoszóma OPN1 </a:t>
            </a:r>
            <a:r>
              <a:rPr 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gén (működési zavar/génhiány),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autoszomális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domináns öröklődéssel.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monokromázia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autoszomális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öröklődés, csökkent látás,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nystagmus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fotofóbia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Csak a 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kékszínre érzékeny     </a:t>
            </a:r>
          </a:p>
          <a:p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receptorok maradnak meg (0,5-0,25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vizus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teljes színvakság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egyetlen csaptípus sem működik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csupán az éjszakai pálcikalátást biztosító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hu-H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rhodopszin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van 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gyengénlátás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látásélesség 0,1-0,2.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nagyon ritka előfordulási aránnyal, az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örökletes retina </a:t>
            </a:r>
            <a:r>
              <a:rPr lang="hu-H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disztrofiák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ideghártya azon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gnetikailag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meghatározott betegségei , amelyek a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fenotípus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és genotípus tekintetében heterogén kórképek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gyermekkorban és 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egyéb genetikai betegségek mellett színtévesztést vagy színvakságot okoznak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achromatopszia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Stargard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féle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macula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degeneráció,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vitteliform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maculadisztrófia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X-kromoszómához kötött 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juvenilis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retinoschisis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Leber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féle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herediter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opticus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neuropathia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retinitis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pigmentosa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Bizonyított a 2 és 8 kromoszómák génmutációja.</a:t>
            </a:r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707926"/>
          </a:xfrm>
        </p:spPr>
        <p:txBody>
          <a:bodyPr/>
          <a:lstStyle/>
          <a:p>
            <a:pPr algn="ctr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A SZERZETT SZÍNLÁTÁS ZAVARAI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771" y="764704"/>
            <a:ext cx="10613571" cy="6093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SZEMBETEGSÉGEK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/>
              <a:t>:</a:t>
            </a:r>
          </a:p>
          <a:p>
            <a:pPr>
              <a:buNone/>
            </a:pPr>
            <a:r>
              <a:rPr lang="hu-HU" sz="1800" dirty="0"/>
              <a:t>     </a:t>
            </a:r>
            <a:r>
              <a:rPr lang="hu-HU" sz="2000" b="1" i="1" dirty="0"/>
              <a:t>Vörös-zöldszíntévesztés:</a:t>
            </a:r>
            <a:r>
              <a:rPr lang="hu-HU" sz="2000" dirty="0"/>
              <a:t> </a:t>
            </a:r>
            <a:r>
              <a:rPr lang="hu-HU" sz="2000" dirty="0" err="1"/>
              <a:t>opticus</a:t>
            </a:r>
            <a:r>
              <a:rPr lang="hu-HU" sz="2000" dirty="0"/>
              <a:t> </a:t>
            </a:r>
            <a:r>
              <a:rPr lang="hu-HU" sz="2000" dirty="0" err="1"/>
              <a:t>neuritis</a:t>
            </a:r>
            <a:r>
              <a:rPr lang="hu-HU" sz="2000" dirty="0"/>
              <a:t>, </a:t>
            </a:r>
            <a:r>
              <a:rPr lang="hu-HU" sz="2000" dirty="0" err="1"/>
              <a:t>pappilitis</a:t>
            </a:r>
            <a:r>
              <a:rPr lang="hu-HU" sz="2000" dirty="0"/>
              <a:t>, </a:t>
            </a:r>
            <a:r>
              <a:rPr lang="hu-HU" sz="2000" dirty="0" err="1"/>
              <a:t>Leber</a:t>
            </a:r>
            <a:r>
              <a:rPr lang="hu-HU" sz="2000" dirty="0"/>
              <a:t> féle </a:t>
            </a:r>
            <a:r>
              <a:rPr lang="hu-HU" sz="2000" dirty="0" err="1"/>
              <a:t>atrophia</a:t>
            </a:r>
            <a:r>
              <a:rPr lang="hu-HU" sz="2000" dirty="0"/>
              <a:t> n. </a:t>
            </a:r>
            <a:r>
              <a:rPr lang="hu-HU" sz="2000" dirty="0" err="1"/>
              <a:t>optici</a:t>
            </a:r>
            <a:r>
              <a:rPr lang="hu-HU" sz="2000" dirty="0"/>
              <a:t>, trauma, </a:t>
            </a:r>
            <a:r>
              <a:rPr lang="hu-HU" sz="2000" dirty="0" smtClean="0"/>
              <a:t>  </a:t>
            </a:r>
          </a:p>
          <a:p>
            <a:pPr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                                            </a:t>
            </a:r>
            <a:r>
              <a:rPr lang="hu-HU" sz="2000" dirty="0" err="1" smtClean="0"/>
              <a:t>macularis</a:t>
            </a:r>
            <a:r>
              <a:rPr lang="hu-HU" sz="2000" dirty="0" smtClean="0"/>
              <a:t> </a:t>
            </a:r>
            <a:r>
              <a:rPr lang="hu-HU" sz="2000" dirty="0" err="1"/>
              <a:t>degeneratio</a:t>
            </a:r>
            <a:r>
              <a:rPr lang="hu-HU" sz="2000" dirty="0"/>
              <a:t>, fundus </a:t>
            </a:r>
            <a:r>
              <a:rPr lang="hu-HU" sz="2000" dirty="0" err="1"/>
              <a:t>flavimaculatus</a:t>
            </a:r>
            <a:r>
              <a:rPr lang="hu-HU" sz="2000" dirty="0"/>
              <a:t>.</a:t>
            </a:r>
          </a:p>
          <a:p>
            <a:pPr>
              <a:buNone/>
            </a:pPr>
            <a:r>
              <a:rPr lang="hu-HU" sz="2000" dirty="0"/>
              <a:t>      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Kék-sárga</a:t>
            </a:r>
            <a:r>
              <a:rPr lang="hu-HU" sz="2000" b="1" i="1" dirty="0"/>
              <a:t> színtévesztés</a:t>
            </a:r>
            <a:r>
              <a:rPr lang="hu-HU" sz="2000" dirty="0"/>
              <a:t>: </a:t>
            </a:r>
            <a:r>
              <a:rPr lang="hu-HU" sz="2000" dirty="0" err="1"/>
              <a:t>glaucoma</a:t>
            </a:r>
            <a:r>
              <a:rPr lang="hu-HU" sz="2000" dirty="0"/>
              <a:t>, </a:t>
            </a:r>
            <a:r>
              <a:rPr lang="hu-HU" sz="2000" dirty="0" err="1"/>
              <a:t>cataracta</a:t>
            </a:r>
            <a:r>
              <a:rPr lang="hu-HU" sz="2000" dirty="0"/>
              <a:t>, diabetes mellitus, retina </a:t>
            </a:r>
            <a:r>
              <a:rPr lang="hu-HU" sz="2000" dirty="0" err="1"/>
              <a:t>decollatio</a:t>
            </a:r>
            <a:r>
              <a:rPr lang="hu-HU" sz="2000" dirty="0"/>
              <a:t>, </a:t>
            </a:r>
            <a:endParaRPr lang="hu-HU" sz="2000" dirty="0" smtClean="0"/>
          </a:p>
          <a:p>
            <a:pPr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                                             </a:t>
            </a:r>
            <a:r>
              <a:rPr lang="hu-HU" sz="2000" dirty="0" err="1" smtClean="0"/>
              <a:t>chorioretinitis</a:t>
            </a:r>
            <a:r>
              <a:rPr lang="hu-HU" sz="2000" dirty="0"/>
              <a:t>, papilla </a:t>
            </a:r>
            <a:r>
              <a:rPr lang="hu-HU" sz="2000" dirty="0" err="1"/>
              <a:t>oedema</a:t>
            </a:r>
            <a:r>
              <a:rPr lang="hu-HU" sz="2000" dirty="0"/>
              <a:t>, sclerosis multiplex, </a:t>
            </a:r>
            <a:r>
              <a:rPr lang="hu-HU" sz="2000" dirty="0" err="1"/>
              <a:t>hepathopathia</a:t>
            </a:r>
            <a:r>
              <a:rPr lang="hu-HU" sz="20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/>
              <a:t>GYÓGYSZEREK</a:t>
            </a:r>
            <a:r>
              <a:rPr lang="hu-HU" sz="2000" dirty="0"/>
              <a:t>:</a:t>
            </a:r>
          </a:p>
          <a:p>
            <a:pPr>
              <a:buNone/>
            </a:pPr>
            <a:r>
              <a:rPr lang="hu-HU" sz="2000" dirty="0"/>
              <a:t>      </a:t>
            </a:r>
            <a:r>
              <a:rPr lang="hu-HU" sz="2000" i="1" dirty="0"/>
              <a:t>Vörös-zöld színtévesztés</a:t>
            </a:r>
            <a:r>
              <a:rPr lang="hu-HU" sz="2000" dirty="0"/>
              <a:t>: orális </a:t>
            </a:r>
            <a:r>
              <a:rPr lang="hu-HU" sz="2000" dirty="0" err="1"/>
              <a:t>antidiabetikumok</a:t>
            </a:r>
            <a:r>
              <a:rPr lang="hu-HU" sz="2000" dirty="0"/>
              <a:t>, </a:t>
            </a:r>
            <a:r>
              <a:rPr lang="hu-HU" sz="2000" dirty="0" err="1"/>
              <a:t>tuberkulosztatinok</a:t>
            </a:r>
            <a:r>
              <a:rPr lang="hu-HU" sz="2000" dirty="0"/>
              <a:t>.</a:t>
            </a:r>
          </a:p>
          <a:p>
            <a:pPr>
              <a:buNone/>
            </a:pPr>
            <a:r>
              <a:rPr lang="hu-HU" sz="2000" dirty="0"/>
              <a:t>      </a:t>
            </a:r>
            <a:r>
              <a:rPr lang="hu-HU" sz="2000" i="1" dirty="0"/>
              <a:t>Kék-sárga színtévesztés</a:t>
            </a:r>
            <a:r>
              <a:rPr lang="hu-HU" sz="2000" dirty="0"/>
              <a:t>: </a:t>
            </a:r>
            <a:r>
              <a:rPr lang="hu-HU" sz="2000" dirty="0" err="1"/>
              <a:t>erythromicin</a:t>
            </a:r>
            <a:r>
              <a:rPr lang="hu-HU" sz="2000" dirty="0"/>
              <a:t>, </a:t>
            </a:r>
            <a:r>
              <a:rPr lang="hu-HU" sz="2000" dirty="0" err="1"/>
              <a:t>chlorokin</a:t>
            </a:r>
            <a:r>
              <a:rPr lang="hu-HU" sz="2000" dirty="0"/>
              <a:t>, </a:t>
            </a:r>
            <a:r>
              <a:rPr lang="hu-HU" sz="2000" dirty="0" err="1"/>
              <a:t>indometacyn</a:t>
            </a:r>
            <a:r>
              <a:rPr lang="hu-HU" sz="2000" dirty="0"/>
              <a:t>.</a:t>
            </a:r>
          </a:p>
          <a:p>
            <a:pPr>
              <a:buNone/>
            </a:pPr>
            <a:r>
              <a:rPr lang="hu-HU" sz="2000" dirty="0"/>
              <a:t>      </a:t>
            </a:r>
            <a:r>
              <a:rPr lang="hu-HU" sz="2000" i="1" dirty="0"/>
              <a:t>Vörös-zöld, kék-sárga színtévesztés</a:t>
            </a:r>
            <a:r>
              <a:rPr lang="hu-HU" sz="2000" dirty="0"/>
              <a:t>: </a:t>
            </a:r>
            <a:r>
              <a:rPr lang="hu-HU" sz="2000" dirty="0" err="1"/>
              <a:t>digitalis</a:t>
            </a:r>
            <a:r>
              <a:rPr lang="hu-HU" sz="2000" dirty="0"/>
              <a:t> orális fogamzásgátlók, Parkinson- és    </a:t>
            </a:r>
          </a:p>
          <a:p>
            <a:pPr>
              <a:buNone/>
            </a:pPr>
            <a:r>
              <a:rPr lang="hu-HU" sz="2000" dirty="0"/>
              <a:t>      </a:t>
            </a:r>
            <a:r>
              <a:rPr lang="hu-HU" sz="2000" dirty="0" err="1"/>
              <a:t>Altzeimer</a:t>
            </a:r>
            <a:r>
              <a:rPr lang="hu-HU" sz="2000" dirty="0"/>
              <a:t> kór gyógyszerei, leukémia </a:t>
            </a:r>
            <a:r>
              <a:rPr lang="hu-HU" sz="2000" dirty="0" err="1"/>
              <a:t>monotherápia</a:t>
            </a:r>
            <a:r>
              <a:rPr lang="hu-HU" sz="2000" dirty="0"/>
              <a:t> </a:t>
            </a:r>
            <a:r>
              <a:rPr lang="hu-HU" sz="2000" dirty="0" err="1"/>
              <a:t>gy</a:t>
            </a:r>
            <a:r>
              <a:rPr lang="hu-HU" sz="20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/>
              <a:t> </a:t>
            </a:r>
            <a:r>
              <a:rPr lang="hu-HU" sz="2000" b="1" dirty="0"/>
              <a:t>VESZÉLYES VEGYI ANYAGOK</a:t>
            </a:r>
            <a:r>
              <a:rPr lang="hu-HU" sz="2000" dirty="0"/>
              <a:t>: higany, karbon </a:t>
            </a:r>
            <a:r>
              <a:rPr lang="hu-HU" sz="2000" dirty="0" err="1"/>
              <a:t>disulphid</a:t>
            </a:r>
            <a:r>
              <a:rPr lang="hu-HU" sz="2000" dirty="0"/>
              <a:t>, etanol, aceton, szénhidrogének. 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/>
              <a:t> </a:t>
            </a:r>
            <a:r>
              <a:rPr lang="hu-HU" sz="2000" b="1" dirty="0"/>
              <a:t>ALKOHOL, CANNABIS, DOHÁNY.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/>
              <a:t>ÉTREND KIEGÉSZÍTŐK.</a:t>
            </a:r>
          </a:p>
          <a:p>
            <a:pPr>
              <a:buNone/>
            </a:pPr>
            <a:r>
              <a:rPr lang="hu-HU" sz="1800" i="1" dirty="0" smtClean="0"/>
              <a:t>      </a:t>
            </a:r>
            <a:r>
              <a:rPr lang="hu-HU" sz="1800" i="1" dirty="0"/>
              <a:t>A „ </a:t>
            </a:r>
            <a:r>
              <a:rPr lang="hu-HU" sz="1800" b="1" i="1" dirty="0" err="1"/>
              <a:t>Clinical</a:t>
            </a:r>
            <a:r>
              <a:rPr lang="hu-HU" sz="1800" b="1" i="1" dirty="0"/>
              <a:t> </a:t>
            </a:r>
            <a:r>
              <a:rPr lang="hu-HU" sz="1800" b="1" i="1" dirty="0" err="1"/>
              <a:t>ocular</a:t>
            </a:r>
            <a:r>
              <a:rPr lang="hu-HU" sz="1800" b="1" i="1" dirty="0"/>
              <a:t> </a:t>
            </a:r>
            <a:r>
              <a:rPr lang="hu-HU" sz="1800" b="1" i="1" dirty="0" err="1"/>
              <a:t>Toxycology</a:t>
            </a:r>
            <a:r>
              <a:rPr lang="hu-HU" sz="1800" b="1" i="1" dirty="0"/>
              <a:t>- </a:t>
            </a:r>
            <a:r>
              <a:rPr lang="hu-HU" sz="1800" b="1" i="1" dirty="0" err="1"/>
              <a:t>Drogs</a:t>
            </a:r>
            <a:r>
              <a:rPr lang="hu-HU" sz="1800" b="1" i="1" dirty="0"/>
              <a:t>, </a:t>
            </a:r>
            <a:r>
              <a:rPr lang="hu-HU" sz="1800" b="1" i="1" dirty="0" err="1"/>
              <a:t>Chemicals</a:t>
            </a:r>
            <a:r>
              <a:rPr lang="hu-HU" sz="1800" b="1" i="1" dirty="0"/>
              <a:t> and </a:t>
            </a:r>
            <a:r>
              <a:rPr lang="hu-HU" sz="1800" b="1" i="1" dirty="0" err="1"/>
              <a:t>Herbs</a:t>
            </a:r>
            <a:r>
              <a:rPr lang="hu-HU" sz="1800" i="1" dirty="0"/>
              <a:t>” </a:t>
            </a:r>
            <a:r>
              <a:rPr lang="hu-HU" sz="1800" i="1" dirty="0" err="1"/>
              <a:t>by</a:t>
            </a:r>
            <a:r>
              <a:rPr lang="hu-HU" sz="1800" i="1" dirty="0"/>
              <a:t>  FRAUNDFEILER and </a:t>
            </a:r>
            <a:r>
              <a:rPr lang="hu-HU" sz="1800" i="1" dirty="0" err="1"/>
              <a:t>co.</a:t>
            </a:r>
            <a:r>
              <a:rPr lang="hu-HU" sz="1800" i="1" dirty="0"/>
              <a:t>, USA,  2008 : megnevez </a:t>
            </a:r>
            <a:r>
              <a:rPr lang="hu-HU" sz="1800" b="1" i="1" dirty="0"/>
              <a:t>96 biztosan- és  21 valószínű színlátást károsító anyagot, valamint további  16  lehetséges színlátást károsító anyagot.   </a:t>
            </a:r>
            <a:endParaRPr lang="hu-HU" sz="1800" b="1" i="1" dirty="0"/>
          </a:p>
        </p:txBody>
      </p:sp>
    </p:spTree>
    <p:extLst>
      <p:ext uri="{BB962C8B-B14F-4D97-AF65-F5344CB8AC3E}">
        <p14:creationId xmlns:p14="http://schemas.microsoft.com/office/powerpoint/2010/main" val="12172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527381" y="116633"/>
            <a:ext cx="10972800" cy="504056"/>
          </a:xfrm>
        </p:spPr>
        <p:txBody>
          <a:bodyPr/>
          <a:lstStyle/>
          <a:p>
            <a:pPr algn="ctr" eaLnBrk="1" hangingPunct="1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</a:rPr>
              <a:t>A SZÍNTÉVESZTÉS VIZSGÁLATA és DIAGNOZISA  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278969" y="692696"/>
            <a:ext cx="11913031" cy="616530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b="1" dirty="0" smtClean="0">
                <a:latin typeface="Times New Roman" pitchFamily="18" charset="0"/>
              </a:rPr>
              <a:t>MAGYARORSZÁGON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u-HU" sz="2000" dirty="0" smtClean="0">
                <a:latin typeface="Times New Roman" pitchFamily="18" charset="0"/>
              </a:rPr>
              <a:t>     - </a:t>
            </a:r>
            <a:r>
              <a:rPr lang="hu-HU" sz="2000" b="1" i="1" dirty="0" err="1" smtClean="0">
                <a:latin typeface="Times New Roman" pitchFamily="18" charset="0"/>
              </a:rPr>
              <a:t>pszeudoizokromatikus</a:t>
            </a:r>
            <a:r>
              <a:rPr lang="hu-HU" sz="2000" b="1" i="1" dirty="0" smtClean="0">
                <a:latin typeface="Times New Roman" pitchFamily="18" charset="0"/>
              </a:rPr>
              <a:t> tesztek</a:t>
            </a:r>
            <a:r>
              <a:rPr lang="hu-HU" sz="2000" dirty="0" smtClean="0">
                <a:latin typeface="Times New Roman" pitchFamily="18" charset="0"/>
              </a:rPr>
              <a:t>: </a:t>
            </a:r>
            <a:r>
              <a:rPr lang="hu-HU" sz="2000" dirty="0" err="1" smtClean="0">
                <a:latin typeface="Times New Roman" pitchFamily="18" charset="0"/>
              </a:rPr>
              <a:t>Ishihara</a:t>
            </a:r>
            <a:r>
              <a:rPr lang="hu-HU" sz="2000" dirty="0" smtClean="0">
                <a:latin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</a:rPr>
              <a:t>Velhagen</a:t>
            </a:r>
            <a:r>
              <a:rPr lang="hu-HU" sz="2000" dirty="0" smtClean="0">
                <a:latin typeface="Times New Roman" pitchFamily="18" charset="0"/>
              </a:rPr>
              <a:t> ; dg.: </a:t>
            </a:r>
            <a:r>
              <a:rPr lang="hu-HU" sz="2000" dirty="0" err="1" smtClean="0">
                <a:latin typeface="Times New Roman" pitchFamily="18" charset="0"/>
              </a:rPr>
              <a:t>anomalia</a:t>
            </a:r>
            <a:r>
              <a:rPr lang="hu-HU" sz="2000" dirty="0" smtClean="0">
                <a:latin typeface="Times New Roman" pitchFamily="18" charset="0"/>
              </a:rPr>
              <a:t>/</a:t>
            </a:r>
            <a:r>
              <a:rPr lang="hu-HU" sz="2000" dirty="0" err="1" smtClean="0">
                <a:latin typeface="Times New Roman" pitchFamily="18" charset="0"/>
              </a:rPr>
              <a:t>anopia</a:t>
            </a:r>
            <a:endParaRPr lang="hu-H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dirty="0" smtClean="0">
                <a:latin typeface="Times New Roman" pitchFamily="18" charset="0"/>
              </a:rPr>
              <a:t>     - </a:t>
            </a:r>
            <a:r>
              <a:rPr lang="hu-HU" sz="2000" b="1" i="1" dirty="0" err="1" smtClean="0">
                <a:latin typeface="Times New Roman" pitchFamily="18" charset="0"/>
              </a:rPr>
              <a:t>Anomaloscopia</a:t>
            </a:r>
            <a:r>
              <a:rPr lang="hu-HU" sz="2000" dirty="0" smtClean="0">
                <a:latin typeface="Times New Roman" pitchFamily="18" charset="0"/>
              </a:rPr>
              <a:t>: kevés helyen elérhető; dg.: </a:t>
            </a:r>
            <a:r>
              <a:rPr lang="hu-HU" sz="2000" dirty="0" err="1" smtClean="0">
                <a:latin typeface="Times New Roman" pitchFamily="18" charset="0"/>
              </a:rPr>
              <a:t>anomalia</a:t>
            </a:r>
            <a:r>
              <a:rPr lang="hu-HU" sz="2000" dirty="0" smtClean="0">
                <a:latin typeface="Times New Roman" pitchFamily="18" charset="0"/>
              </a:rPr>
              <a:t>/</a:t>
            </a:r>
            <a:r>
              <a:rPr lang="hu-HU" sz="2000" dirty="0" err="1" smtClean="0">
                <a:latin typeface="Times New Roman" pitchFamily="18" charset="0"/>
              </a:rPr>
              <a:t>anopia</a:t>
            </a:r>
            <a:r>
              <a:rPr lang="hu-HU" sz="2000" dirty="0" smtClean="0">
                <a:latin typeface="Times New Roman" pitchFamily="18" charset="0"/>
              </a:rPr>
              <a:t> + színkeverési arány AQ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dirty="0" smtClean="0">
                <a:latin typeface="Times New Roman" pitchFamily="18" charset="0"/>
              </a:rPr>
              <a:t>     - </a:t>
            </a:r>
            <a:r>
              <a:rPr lang="hu-HU" sz="2000" b="1" dirty="0" err="1" smtClean="0">
                <a:latin typeface="Times New Roman" pitchFamily="18" charset="0"/>
              </a:rPr>
              <a:t>Farnsworth</a:t>
            </a:r>
            <a:r>
              <a:rPr lang="hu-HU" sz="2000" b="1" dirty="0" smtClean="0">
                <a:latin typeface="Times New Roman" pitchFamily="18" charset="0"/>
              </a:rPr>
              <a:t> D 15  teszt </a:t>
            </a:r>
            <a:r>
              <a:rPr lang="hu-HU" sz="2000" dirty="0" smtClean="0">
                <a:latin typeface="Times New Roman" pitchFamily="18" charset="0"/>
              </a:rPr>
              <a:t>(SE, NNGYK, </a:t>
            </a:r>
            <a:r>
              <a:rPr lang="hu-HU" sz="2000" dirty="0" err="1" smtClean="0">
                <a:latin typeface="Times New Roman" pitchFamily="18" charset="0"/>
              </a:rPr>
              <a:t>Medicontur</a:t>
            </a:r>
            <a:r>
              <a:rPr lang="hu-HU" sz="2000" dirty="0" smtClean="0">
                <a:latin typeface="Times New Roman" pitchFamily="18" charset="0"/>
              </a:rPr>
              <a:t>) , </a:t>
            </a:r>
            <a:r>
              <a:rPr lang="hu-HU" sz="2000" dirty="0" err="1" smtClean="0">
                <a:latin typeface="Times New Roman" pitchFamily="18" charset="0"/>
              </a:rPr>
              <a:t>Lanthony</a:t>
            </a:r>
            <a:r>
              <a:rPr lang="hu-HU" sz="2000" dirty="0" smtClean="0">
                <a:latin typeface="Times New Roman" pitchFamily="18" charset="0"/>
              </a:rPr>
              <a:t> teszt (SZTE).         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dirty="0" smtClean="0">
                <a:latin typeface="Times New Roman" pitchFamily="18" charset="0"/>
              </a:rPr>
              <a:t>     - COLORLITE teszt és színkorrekciós lencse sorozat.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dirty="0" smtClean="0">
                <a:latin typeface="Times New Roman" pitchFamily="18" charset="0"/>
              </a:rPr>
              <a:t>     - COLORON színkorrekciós lencse.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000" dirty="0" smtClean="0">
                <a:latin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</a:rPr>
              <a:t>FEJLETT IPARI ORSZÁGOKBAN</a:t>
            </a:r>
            <a:r>
              <a:rPr lang="hu-H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</a:t>
            </a:r>
            <a:r>
              <a:rPr lang="hu-HU" sz="2000" b="1" dirty="0" smtClean="0">
                <a:latin typeface="Times New Roman" pitchFamily="18" charset="0"/>
              </a:rPr>
              <a:t>- </a:t>
            </a:r>
            <a:r>
              <a:rPr lang="hu-HU" sz="2000" b="1" dirty="0" err="1" smtClean="0">
                <a:latin typeface="Times New Roman" pitchFamily="18" charset="0"/>
              </a:rPr>
              <a:t>Pszeudoizokromatikus</a:t>
            </a:r>
            <a:r>
              <a:rPr lang="hu-HU" sz="2000" b="1" dirty="0" smtClean="0">
                <a:latin typeface="Times New Roman" pitchFamily="18" charset="0"/>
              </a:rPr>
              <a:t> tesztek</a:t>
            </a:r>
            <a:r>
              <a:rPr lang="hu-HU" sz="2000" dirty="0" smtClean="0">
                <a:latin typeface="Times New Roman" pitchFamily="18" charset="0"/>
              </a:rPr>
              <a:t>: </a:t>
            </a:r>
            <a:r>
              <a:rPr lang="hu-HU" sz="2000" dirty="0" err="1" smtClean="0">
                <a:latin typeface="Times New Roman" pitchFamily="18" charset="0"/>
              </a:rPr>
              <a:t>Ishihara</a:t>
            </a:r>
            <a:r>
              <a:rPr lang="hu-HU" sz="2000" dirty="0" smtClean="0">
                <a:latin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</a:rPr>
              <a:t>Velhagen</a:t>
            </a:r>
            <a:r>
              <a:rPr lang="hu-HU" sz="2000" dirty="0" smtClean="0">
                <a:latin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</a:rPr>
              <a:t>Rabkin</a:t>
            </a:r>
            <a:r>
              <a:rPr lang="hu-HU" sz="2000" dirty="0" smtClean="0">
                <a:latin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</a:rPr>
              <a:t>Dvorin</a:t>
            </a:r>
            <a:r>
              <a:rPr lang="hu-HU" sz="2000" dirty="0" smtClean="0">
                <a:latin typeface="Times New Roman" pitchFamily="18" charset="0"/>
              </a:rPr>
              <a:t>, 4. kiadású </a:t>
            </a:r>
            <a:r>
              <a:rPr lang="hu-HU" sz="2000" b="1" dirty="0" smtClean="0">
                <a:latin typeface="Times New Roman" pitchFamily="18" charset="0"/>
              </a:rPr>
              <a:t>RICHMOND HRR 2002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dirty="0" smtClean="0">
                <a:latin typeface="Times New Roman" pitchFamily="18" charset="0"/>
              </a:rPr>
              <a:t>       teszt </a:t>
            </a:r>
            <a:r>
              <a:rPr lang="hu-HU" sz="2000" dirty="0" smtClean="0">
                <a:latin typeface="Times New Roman" pitchFamily="18" charset="0"/>
              </a:rPr>
              <a:t>(vörös-zöld és kék-sárga színlátás, </a:t>
            </a:r>
            <a:r>
              <a:rPr lang="hu-HU" sz="2000" u="sng" dirty="0" smtClean="0">
                <a:latin typeface="Times New Roman" pitchFamily="18" charset="0"/>
              </a:rPr>
              <a:t>gyengén látók vizsgálatára érzékenyebb</a:t>
            </a:r>
            <a:r>
              <a:rPr lang="hu-HU" sz="2000" dirty="0" smtClean="0">
                <a:latin typeface="Times New Roman" pitchFamily="18" charset="0"/>
              </a:rPr>
              <a:t>), </a:t>
            </a:r>
            <a:r>
              <a:rPr lang="hu-HU" sz="2000" dirty="0" err="1" smtClean="0">
                <a:latin typeface="Times New Roman" pitchFamily="18" charset="0"/>
              </a:rPr>
              <a:t>Medmont</a:t>
            </a:r>
            <a:r>
              <a:rPr lang="hu-HU" sz="2000" dirty="0" smtClean="0">
                <a:latin typeface="Times New Roman" pitchFamily="18" charset="0"/>
              </a:rPr>
              <a:t> C-100 teszt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                                                                                             génhibás </a:t>
            </a:r>
            <a:r>
              <a:rPr lang="hu-HU" sz="2000" dirty="0" err="1" smtClean="0">
                <a:latin typeface="Times New Roman" pitchFamily="18" charset="0"/>
              </a:rPr>
              <a:t>heterozigata</a:t>
            </a:r>
            <a:r>
              <a:rPr lang="hu-HU" sz="2000" dirty="0" smtClean="0">
                <a:latin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</a:rPr>
              <a:t>protan</a:t>
            </a:r>
            <a:r>
              <a:rPr lang="hu-HU" sz="2000" dirty="0" smtClean="0">
                <a:latin typeface="Times New Roman" pitchFamily="18" charset="0"/>
              </a:rPr>
              <a:t> nők is kiszűrhetőek),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-  </a:t>
            </a:r>
            <a:r>
              <a:rPr lang="hu-HU" sz="2000" b="1" dirty="0" err="1" smtClean="0">
                <a:latin typeface="Times New Roman" pitchFamily="18" charset="0"/>
              </a:rPr>
              <a:t>Anomaloscopia</a:t>
            </a:r>
            <a:r>
              <a:rPr lang="hu-HU" sz="2000" dirty="0" smtClean="0">
                <a:latin typeface="Times New Roman" pitchFamily="18" charset="0"/>
              </a:rPr>
              <a:t>: </a:t>
            </a:r>
            <a:r>
              <a:rPr lang="hu-HU" sz="2000" dirty="0" err="1" smtClean="0">
                <a:latin typeface="Times New Roman" pitchFamily="18" charset="0"/>
              </a:rPr>
              <a:t>Nagel</a:t>
            </a:r>
            <a:r>
              <a:rPr lang="hu-HU" sz="2000" dirty="0" smtClean="0">
                <a:latin typeface="Times New Roman" pitchFamily="18" charset="0"/>
              </a:rPr>
              <a:t>, Heidelbergi, </a:t>
            </a:r>
            <a:r>
              <a:rPr lang="hu-HU" sz="2000" dirty="0" err="1" smtClean="0">
                <a:latin typeface="Times New Roman" pitchFamily="18" charset="0"/>
              </a:rPr>
              <a:t>Oculus</a:t>
            </a:r>
            <a:r>
              <a:rPr lang="hu-HU" sz="2000" dirty="0" smtClean="0">
                <a:latin typeface="Times New Roman" pitchFamily="18" charset="0"/>
              </a:rPr>
              <a:t> cég HMC, </a:t>
            </a:r>
            <a:r>
              <a:rPr lang="hu-HU" sz="2000" dirty="0" err="1" smtClean="0">
                <a:latin typeface="Times New Roman" pitchFamily="18" charset="0"/>
              </a:rPr>
              <a:t>Pickford-Nikolson</a:t>
            </a:r>
            <a:r>
              <a:rPr lang="hu-HU" sz="2000" dirty="0" smtClean="0">
                <a:latin typeface="Times New Roman" pitchFamily="18" charset="0"/>
              </a:rPr>
              <a:t> (v-z és k-s színtévesztésre),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                                </a:t>
            </a:r>
            <a:r>
              <a:rPr lang="hu-HU" sz="2000" dirty="0" err="1" smtClean="0">
                <a:latin typeface="Times New Roman" pitchFamily="18" charset="0"/>
              </a:rPr>
              <a:t>Tomey</a:t>
            </a:r>
            <a:r>
              <a:rPr lang="hu-HU" sz="2000" dirty="0" smtClean="0">
                <a:latin typeface="Times New Roman" pitchFamily="18" charset="0"/>
              </a:rPr>
              <a:t> (v-z és k-s színtévesztésre).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-  </a:t>
            </a:r>
            <a:r>
              <a:rPr lang="hu-HU" sz="2000" b="1" dirty="0" smtClean="0">
                <a:latin typeface="Times New Roman" pitchFamily="18" charset="0"/>
              </a:rPr>
              <a:t>Színsorba rakó tesztek,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-  </a:t>
            </a:r>
            <a:r>
              <a:rPr lang="hu-HU" sz="2000" b="1" dirty="0" smtClean="0">
                <a:latin typeface="Times New Roman" pitchFamily="18" charset="0"/>
              </a:rPr>
              <a:t>Színes fényforrás </a:t>
            </a:r>
            <a:r>
              <a:rPr lang="hu-HU" sz="2000" dirty="0" smtClean="0">
                <a:latin typeface="Times New Roman" pitchFamily="18" charset="0"/>
              </a:rPr>
              <a:t>színfelismerési képességét vizsgáló tesztek: 2 UK -,  2 USA-, 1 F teszt 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-  </a:t>
            </a:r>
            <a:r>
              <a:rPr lang="hu-HU" sz="2000" b="1" dirty="0" smtClean="0">
                <a:latin typeface="Times New Roman" pitchFamily="18" charset="0"/>
              </a:rPr>
              <a:t>Genetikai kutatások</a:t>
            </a:r>
            <a:r>
              <a:rPr lang="hu-HU" sz="2000" dirty="0" smtClean="0">
                <a:latin typeface="Times New Roman" pitchFamily="18" charset="0"/>
              </a:rPr>
              <a:t>.</a:t>
            </a:r>
            <a:r>
              <a:rPr lang="hu-HU" sz="2000" b="1" dirty="0" smtClean="0">
                <a:latin typeface="Times New Roman" pitchFamily="18" charset="0"/>
              </a:rPr>
              <a:t> </a:t>
            </a:r>
            <a:endParaRPr lang="hu-H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</a:rPr>
              <a:t>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000" b="1" dirty="0" smtClean="0">
                <a:latin typeface="Times New Roman" pitchFamily="18" charset="0"/>
              </a:rPr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0633738"/>
              </p:ext>
            </p:extLst>
          </p:nvPr>
        </p:nvGraphicFramePr>
        <p:xfrm>
          <a:off x="1524003" y="-56269"/>
          <a:ext cx="10278790" cy="670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7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7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7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0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7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01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7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78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7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86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0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3" marR="3371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5779-246E-48AB-B2AE-1534E9CE43C4}" type="slidenum">
              <a:rPr lang="hu-HU" smtClean="0"/>
              <a:pPr/>
              <a:t>8</a:t>
            </a:fld>
            <a:endParaRPr lang="hu-H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201478" y="0"/>
          <a:ext cx="8152108" cy="640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Dokumentum" r:id="rId3" imgW="10724285" imgH="6481053" progId="Word.Document.12">
                  <p:embed/>
                </p:oleObj>
              </mc:Choice>
              <mc:Fallback>
                <p:oleObj name="Dokumentum" r:id="rId3" imgW="10724285" imgH="648105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78" y="0"/>
                        <a:ext cx="8152108" cy="6400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 descr="G:\színtévesztés 2020\SZÍNTÉVESZTÉS\az-anomaloszk-pok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5648" y="340962"/>
            <a:ext cx="4396352" cy="5966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7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623392" y="116634"/>
            <a:ext cx="10972800" cy="10081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NNGYK MFF  Ifjúsági szakmai alkalmasságot vizsgáló szakrendelésen </a:t>
            </a:r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2006-2024. évek között</a:t>
            </a:r>
            <a:b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3442 színtévesztő tanuló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vizsgálata történt</a:t>
            </a:r>
            <a:b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ALKALMAZOTT VIZSGÁLATI MÓDSZER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733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2006-2019 évek között vizsgált színtévesztő tanulók száma 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2255</a:t>
            </a:r>
          </a:p>
          <a:p>
            <a:pPr>
              <a:lnSpc>
                <a:spcPct val="90000"/>
              </a:lnSpc>
              <a:buNone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ISHIHARA teszt+/- hozott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anomaloscopos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vizsgálat eredménye ,COLORIT színsorba rakó G 15 online teszt</a:t>
            </a:r>
          </a:p>
          <a:p>
            <a:pPr>
              <a:lnSpc>
                <a:spcPct val="90000"/>
              </a:lnSpc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    Gyakorlati színlátás vizsgálat (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funkcionális vizsgálat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>
              <a:lnSpc>
                <a:spcPct val="90000"/>
              </a:lnSpc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    - 14 színárnyalatú  1 mm. és 3 mm. 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elektromos vezeték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keverékének színárnyalat szerinti  szétválogatása 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    - 200 db különböző színárnyalatú  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számkódolt fényezői színes paletta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alapszínszerinti   csoportosítása.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2020- 2022 évek között vizsgált színtévesztő tanulók száma 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677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vizsgálati módszertan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     színsorba rakó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Farnsworth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D 15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-el bővült 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2023- 2024 évek között  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COLORLITE 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színkorrekciós atlasszal és színkorrekciós  lencsékkel 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bővült vizsgálati módszertanunk. 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Vizsgált tanulók száma 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305.</a:t>
            </a: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 2024. májusától 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COLORON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színkorrekciós lencsével  is vizsgáltunk 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205 tanulót.</a:t>
            </a:r>
          </a:p>
          <a:p>
            <a:pPr>
              <a:lnSpc>
                <a:spcPct val="90000"/>
              </a:lnSpc>
              <a:buNone/>
            </a:pP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színtévesztés 2020\képek színtévesztés\15.á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997" y="3797084"/>
            <a:ext cx="9025003" cy="136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1164</Words>
  <Application>Microsoft Office PowerPoint</Application>
  <PresentationFormat>Szélesvásznú</PresentationFormat>
  <Paragraphs>135</Paragraphs>
  <Slides>14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Lucida Calligraphy</vt:lpstr>
      <vt:lpstr>Times New Roman</vt:lpstr>
      <vt:lpstr>Wingdings</vt:lpstr>
      <vt:lpstr>Wingdings 2</vt:lpstr>
      <vt:lpstr>Office-téma</vt:lpstr>
      <vt:lpstr>Dokumentum</vt:lpstr>
      <vt:lpstr>MAGYAR ÁPOLÁSI EGYESÜLET FOGLALKOZÁS-EGÉSZSÉGÜGYI ÁPOLÓI SZEKCIÓ „Foglalkozás-egészségügy aktuális kérdései. Munkaköri alkalmasság megítélésének szempontjai” NNGYK MFF, 1096 Budapest, Nagyvárad tér 2. 2024.12.13.   </vt:lpstr>
      <vt:lpstr>AZ ELEKTROMÁGNESES SUGÁRZÁS LÁTHATÓ FÉNY SPEKTRUMA</vt:lpstr>
      <vt:lpstr>PowerPoint-bemutató</vt:lpstr>
      <vt:lpstr>PowerPoint-bemutató</vt:lpstr>
      <vt:lpstr>PowerPoint-bemutató</vt:lpstr>
      <vt:lpstr>A SZERZETT SZÍNLÁTÁS ZAVARAI</vt:lpstr>
      <vt:lpstr>A SZÍNTÉVESZTÉS VIZSGÁLATA és DIAGNOZISA  </vt:lpstr>
      <vt:lpstr>PowerPoint-bemutató</vt:lpstr>
      <vt:lpstr>NNGYK MFF  Ifjúsági szakmai alkalmasságot vizsgáló szakrendelésen 2006-2024. évek között  3442 színtévesztő tanuló vizsgálata történt ALKALMAZOTT VIZSGÁLATI MÓDSZER</vt:lpstr>
      <vt:lpstr>PowerPoint-bemutató</vt:lpstr>
      <vt:lpstr>3442 SZÍNTÉVESZTŐ TANULÓ  SZAKMAI ALKALMASSÁG  ORVOSI VIZSGÁLATA ÉS VÉLEMÉNYEZÉSE  SZAKMAI ÁGAZATI BESOROLÁS SZERINT</vt:lpstr>
      <vt:lpstr>  A SZAKMAI ALKALMASSÁG és a MUNKAKÖRI ALKALMASSÁG ORVOSI VÉLEMÉNYEZÉSE MÁSODFOKON</vt:lpstr>
      <vt:lpstr>ÖSSZEFOGLALÓ</vt:lpstr>
      <vt:lpstr>Köszönöm megtisztelő figyelmüket !</vt:lpstr>
    </vt:vector>
  </TitlesOfParts>
  <Company>NNK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Barkovics Veronika</dc:creator>
  <cp:lastModifiedBy>Dr. Simon Judit</cp:lastModifiedBy>
  <cp:revision>59</cp:revision>
  <dcterms:created xsi:type="dcterms:W3CDTF">2021-01-14T13:13:42Z</dcterms:created>
  <dcterms:modified xsi:type="dcterms:W3CDTF">2024-12-11T15:05:41Z</dcterms:modified>
</cp:coreProperties>
</file>