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1"/>
  </p:notesMasterIdLst>
  <p:sldIdLst>
    <p:sldId id="266" r:id="rId2"/>
    <p:sldId id="300" r:id="rId3"/>
    <p:sldId id="287" r:id="rId4"/>
    <p:sldId id="284" r:id="rId5"/>
    <p:sldId id="301" r:id="rId6"/>
    <p:sldId id="302" r:id="rId7"/>
    <p:sldId id="304" r:id="rId8"/>
    <p:sldId id="305" r:id="rId9"/>
    <p:sldId id="322" r:id="rId10"/>
    <p:sldId id="306" r:id="rId11"/>
    <p:sldId id="307" r:id="rId12"/>
    <p:sldId id="303" r:id="rId13"/>
    <p:sldId id="309" r:id="rId14"/>
    <p:sldId id="308" r:id="rId15"/>
    <p:sldId id="310" r:id="rId16"/>
    <p:sldId id="312" r:id="rId17"/>
    <p:sldId id="318" r:id="rId18"/>
    <p:sldId id="320" r:id="rId19"/>
    <p:sldId id="314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dász Ferenc Dr." initials="KFD" lastIdx="1" clrIdx="0">
    <p:extLst>
      <p:ext uri="{19B8F6BF-5375-455C-9EA6-DF929625EA0E}">
        <p15:presenceInfo xmlns:p15="http://schemas.microsoft.com/office/powerpoint/2012/main" userId="S-1-5-21-3555814777-2407423378-1128696946-185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3D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-munkalap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197319901307939E-2"/>
          <c:y val="7.6416838225935077E-2"/>
          <c:w val="0.92428031253064602"/>
          <c:h val="0.74059187655673253"/>
        </c:manualLayout>
      </c:layout>
      <c:lineChart>
        <c:grouping val="standar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Fokozott expozíciók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Munka1!$A$2:$A$17</c:f>
              <c:numCache>
                <c:formatCode>General</c:formatCod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numCache>
            </c:numRef>
          </c:cat>
          <c:val>
            <c:numRef>
              <c:f>Munka1!$B$2:$B$17</c:f>
              <c:numCache>
                <c:formatCode>General</c:formatCode>
                <c:ptCount val="16"/>
                <c:pt idx="0">
                  <c:v>51</c:v>
                </c:pt>
                <c:pt idx="1">
                  <c:v>113</c:v>
                </c:pt>
                <c:pt idx="2">
                  <c:v>35</c:v>
                </c:pt>
                <c:pt idx="3">
                  <c:v>102</c:v>
                </c:pt>
                <c:pt idx="4">
                  <c:v>104</c:v>
                </c:pt>
                <c:pt idx="5">
                  <c:v>36</c:v>
                </c:pt>
                <c:pt idx="6">
                  <c:v>38</c:v>
                </c:pt>
                <c:pt idx="7">
                  <c:v>43</c:v>
                </c:pt>
                <c:pt idx="8">
                  <c:v>67</c:v>
                </c:pt>
                <c:pt idx="9">
                  <c:v>60</c:v>
                </c:pt>
                <c:pt idx="10">
                  <c:v>43</c:v>
                </c:pt>
                <c:pt idx="11">
                  <c:v>38</c:v>
                </c:pt>
                <c:pt idx="12">
                  <c:v>38</c:v>
                </c:pt>
                <c:pt idx="13">
                  <c:v>123</c:v>
                </c:pt>
                <c:pt idx="14">
                  <c:v>255</c:v>
                </c:pt>
                <c:pt idx="15">
                  <c:v>385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7E-4669-AC38-97A02A81EBC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3916544"/>
        <c:axId val="153918080"/>
      </c:lineChart>
      <c:catAx>
        <c:axId val="15391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53918080"/>
        <c:crosses val="autoZero"/>
        <c:auto val="1"/>
        <c:lblAlgn val="ctr"/>
        <c:lblOffset val="500"/>
        <c:noMultiLvlLbl val="0"/>
      </c:catAx>
      <c:valAx>
        <c:axId val="1539180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5391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12700" cap="flat" cmpd="sng" algn="ctr">
      <a:solidFill>
        <a:srgbClr val="002060"/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3268473236562072E-2"/>
          <c:y val="2.6374137309915616E-2"/>
          <c:w val="0.9131378017616002"/>
          <c:h val="0.85032534995622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Zaj</c:v>
                </c:pt>
              </c:strCache>
            </c:strRef>
          </c:tx>
          <c:spPr>
            <a:effectLst>
              <a:outerShdw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D11-40BF-9882-86492B1816DE}"/>
                </c:ext>
              </c:extLst>
            </c:dLbl>
            <c:dLbl>
              <c:idx val="1"/>
              <c:layout>
                <c:manualLayout>
                  <c:x val="-2.0438262594814703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D11-40BF-9882-86492B1816DE}"/>
                </c:ext>
              </c:extLst>
            </c:dLbl>
            <c:dLbl>
              <c:idx val="2"/>
              <c:layout>
                <c:manualLayout>
                  <c:x val="-4.0876525189629406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D11-40BF-9882-86492B1816DE}"/>
                </c:ext>
              </c:extLst>
            </c:dLbl>
            <c:dLbl>
              <c:idx val="3"/>
              <c:layout>
                <c:manualLayout>
                  <c:x val="-4.0876525189629406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D11-40BF-9882-86492B1816DE}"/>
                </c:ext>
              </c:extLst>
            </c:dLbl>
            <c:dLbl>
              <c:idx val="4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D11-40BF-9882-86492B1816DE}"/>
                </c:ext>
              </c:extLst>
            </c:dLbl>
            <c:dLbl>
              <c:idx val="5"/>
              <c:layout>
                <c:manualLayout>
                  <c:x val="0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D11-40BF-9882-86492B1816DE}"/>
                </c:ext>
              </c:extLst>
            </c:dLbl>
            <c:dLbl>
              <c:idx val="6"/>
              <c:layout>
                <c:manualLayout>
                  <c:x val="-8.1753050379258811E-17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D11-40BF-9882-86492B1816DE}"/>
                </c:ext>
              </c:extLst>
            </c:dLbl>
            <c:dLbl>
              <c:idx val="7"/>
              <c:layout>
                <c:manualLayout>
                  <c:x val="0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D11-40BF-9882-86492B1816D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D11-40BF-9882-86492B1816DE}"/>
                </c:ext>
              </c:extLst>
            </c:dLbl>
            <c:spPr>
              <a:noFill/>
              <a:ln w="25444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Munka1!$A$2:$A$10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Munka1!$B$2:$B$10</c:f>
              <c:numCache>
                <c:formatCode>General</c:formatCode>
                <c:ptCount val="9"/>
                <c:pt idx="0">
                  <c:v>4</c:v>
                </c:pt>
                <c:pt idx="1">
                  <c:v>29</c:v>
                </c:pt>
                <c:pt idx="2">
                  <c:v>26</c:v>
                </c:pt>
                <c:pt idx="3">
                  <c:v>13</c:v>
                </c:pt>
                <c:pt idx="4">
                  <c:v>22</c:v>
                </c:pt>
                <c:pt idx="5">
                  <c:v>10</c:v>
                </c:pt>
                <c:pt idx="6">
                  <c:v>8</c:v>
                </c:pt>
                <c:pt idx="7">
                  <c:v>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D11-40BF-9882-86492B1816DE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Szerves oldószerek</c:v>
                </c:pt>
              </c:strCache>
            </c:strRef>
          </c:tx>
          <c:spPr>
            <a:effectLst>
              <a:outerShdw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1.52008686210640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296544035674472E-2"/>
                      <c:h val="5.5570203561688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D11-40BF-9882-86492B1816DE}"/>
                </c:ext>
              </c:extLst>
            </c:dLbl>
            <c:dLbl>
              <c:idx val="1"/>
              <c:layout>
                <c:manualLayout>
                  <c:x val="-2.0438262594814703E-17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D11-40BF-9882-86492B1816DE}"/>
                </c:ext>
              </c:extLst>
            </c:dLbl>
            <c:dLbl>
              <c:idx val="2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D11-40BF-9882-86492B1816DE}"/>
                </c:ext>
              </c:extLst>
            </c:dLbl>
            <c:dLbl>
              <c:idx val="3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D11-40BF-9882-86492B1816DE}"/>
                </c:ext>
              </c:extLst>
            </c:dLbl>
            <c:dLbl>
              <c:idx val="4"/>
              <c:layout>
                <c:manualLayout>
                  <c:x val="0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D11-40BF-9882-86492B1816DE}"/>
                </c:ext>
              </c:extLst>
            </c:dLbl>
            <c:dLbl>
              <c:idx val="5"/>
              <c:layout>
                <c:manualLayout>
                  <c:x val="-8.1753050379258811E-17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D11-40BF-9882-86492B1816DE}"/>
                </c:ext>
              </c:extLst>
            </c:dLbl>
            <c:dLbl>
              <c:idx val="6"/>
              <c:layout>
                <c:manualLayout>
                  <c:x val="-8.1753050379258811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D11-40BF-9882-86492B1816DE}"/>
                </c:ext>
              </c:extLst>
            </c:dLbl>
            <c:dLbl>
              <c:idx val="7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D11-40BF-9882-86492B1816DE}"/>
                </c:ext>
              </c:extLst>
            </c:dLbl>
            <c:dLbl>
              <c:idx val="8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4D11-40BF-9882-86492B1816DE}"/>
                </c:ext>
              </c:extLst>
            </c:dLbl>
            <c:spPr>
              <a:noFill/>
              <a:ln w="25444"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rgbClr val="C00000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Munka1!$A$2:$A$10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Munka1!$C$2:$C$10</c:f>
              <c:numCache>
                <c:formatCode>General</c:formatCode>
                <c:ptCount val="9"/>
                <c:pt idx="0">
                  <c:v>6</c:v>
                </c:pt>
                <c:pt idx="1">
                  <c:v>8</c:v>
                </c:pt>
                <c:pt idx="2">
                  <c:v>12</c:v>
                </c:pt>
                <c:pt idx="3">
                  <c:v>12</c:v>
                </c:pt>
                <c:pt idx="4">
                  <c:v>9</c:v>
                </c:pt>
                <c:pt idx="5">
                  <c:v>7</c:v>
                </c:pt>
                <c:pt idx="6">
                  <c:v>53</c:v>
                </c:pt>
                <c:pt idx="7">
                  <c:v>52</c:v>
                </c:pt>
                <c:pt idx="8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D11-40BF-9882-86492B1816DE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Fémek</c:v>
                </c:pt>
              </c:strCache>
            </c:strRef>
          </c:tx>
          <c:spPr>
            <a:effectLst>
              <a:outerShdw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4D11-40BF-9882-86492B1816DE}"/>
              </c:ext>
            </c:extLst>
          </c:dPt>
          <c:dLbls>
            <c:dLbl>
              <c:idx val="0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4D11-40BF-9882-86492B1816DE}"/>
                </c:ext>
              </c:extLst>
            </c:dLbl>
            <c:dLbl>
              <c:idx val="1"/>
              <c:layout>
                <c:manualLayout>
                  <c:x val="-4.0876525189629406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4D11-40BF-9882-86492B1816DE}"/>
                </c:ext>
              </c:extLst>
            </c:dLbl>
            <c:dLbl>
              <c:idx val="2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4D11-40BF-9882-86492B1816DE}"/>
                </c:ext>
              </c:extLst>
            </c:dLbl>
            <c:dLbl>
              <c:idx val="3"/>
              <c:layout>
                <c:manualLayout>
                  <c:x val="0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4D11-40BF-9882-86492B1816DE}"/>
                </c:ext>
              </c:extLst>
            </c:dLbl>
            <c:dLbl>
              <c:idx val="4"/>
              <c:layout>
                <c:manualLayout>
                  <c:x val="-8.1753050379258811E-17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4D11-40BF-9882-86492B1816DE}"/>
                </c:ext>
              </c:extLst>
            </c:dLbl>
            <c:dLbl>
              <c:idx val="5"/>
              <c:layout>
                <c:manualLayout>
                  <c:x val="-8.1753050379258811E-17"/>
                  <c:y val="1.302931596091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4D11-40BF-9882-86492B1816DE}"/>
                </c:ext>
              </c:extLst>
            </c:dLbl>
            <c:dLbl>
              <c:idx val="6"/>
              <c:layout>
                <c:manualLayout>
                  <c:x val="8.1753050379258811E-17"/>
                  <c:y val="1.30293159609119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4D11-40BF-9882-86492B1816DE}"/>
                </c:ext>
              </c:extLst>
            </c:dLbl>
            <c:dLbl>
              <c:idx val="7"/>
              <c:layout>
                <c:manualLayout>
                  <c:x val="0"/>
                  <c:y val="1.30293159609120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4D11-40BF-9882-86492B1816DE}"/>
                </c:ext>
              </c:extLst>
            </c:dLbl>
            <c:dLbl>
              <c:idx val="8"/>
              <c:layout>
                <c:manualLayout>
                  <c:x val="-1.6350610075851762E-16"/>
                  <c:y val="8.686210640608035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4D11-40BF-9882-86492B1816DE}"/>
                </c:ext>
              </c:extLst>
            </c:dLbl>
            <c:spPr>
              <a:noFill/>
              <a:ln w="25444">
                <a:noFill/>
              </a:ln>
            </c:spPr>
            <c:txPr>
              <a:bodyPr/>
              <a:lstStyle/>
              <a:p>
                <a:pPr>
                  <a:defRPr sz="1100" b="1">
                    <a:solidFill>
                      <a:srgbClr val="002060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Munka1!$A$2:$A$10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Munka1!$D$2:$D$10</c:f>
              <c:numCache>
                <c:formatCode>General</c:formatCode>
                <c:ptCount val="9"/>
                <c:pt idx="0">
                  <c:v>33</c:v>
                </c:pt>
                <c:pt idx="1">
                  <c:v>23</c:v>
                </c:pt>
                <c:pt idx="2">
                  <c:v>22</c:v>
                </c:pt>
                <c:pt idx="3">
                  <c:v>18</c:v>
                </c:pt>
                <c:pt idx="4">
                  <c:v>7</c:v>
                </c:pt>
                <c:pt idx="5">
                  <c:v>21</c:v>
                </c:pt>
                <c:pt idx="6">
                  <c:v>61</c:v>
                </c:pt>
                <c:pt idx="7">
                  <c:v>201</c:v>
                </c:pt>
                <c:pt idx="8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D11-40BF-9882-86492B1816DE}"/>
            </c:ext>
          </c:extLst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Egyéb 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4D11-40BF-9882-86492B1816DE}"/>
                </c:ext>
              </c:extLst>
            </c:dLbl>
            <c:dLbl>
              <c:idx val="6"/>
              <c:layout>
                <c:manualLayout>
                  <c:x val="-8.1753050379258811E-17"/>
                  <c:y val="1.30293159609118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4D11-40BF-9882-86492B1816D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D11-40BF-9882-86492B1816D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D11-40BF-9882-86492B1816DE}"/>
                </c:ext>
              </c:extLst>
            </c:dLbl>
            <c:spPr>
              <a:noFill/>
              <a:ln w="2544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Munka1!$A$2:$A$10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Munka1!$E$2:$E$10</c:f>
              <c:numCache>
                <c:formatCode>General</c:formatCode>
                <c:ptCount val="9"/>
                <c:pt idx="1">
                  <c:v>7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4D11-40BF-9882-86492B1816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39027968"/>
        <c:axId val="139029504"/>
      </c:barChart>
      <c:catAx>
        <c:axId val="13902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hu-HU"/>
          </a:p>
        </c:txPr>
        <c:crossAx val="139029504"/>
        <c:crosses val="autoZero"/>
        <c:auto val="1"/>
        <c:lblAlgn val="ctr"/>
        <c:lblOffset val="100"/>
        <c:noMultiLvlLbl val="0"/>
      </c:catAx>
      <c:valAx>
        <c:axId val="139029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hu-HU"/>
          </a:p>
        </c:txPr>
        <c:crossAx val="139027968"/>
        <c:crosses val="autoZero"/>
        <c:crossBetween val="between"/>
      </c:valAx>
      <c:spPr>
        <a:solidFill>
          <a:srgbClr val="FFFFCC"/>
        </a:solidFill>
      </c:spPr>
    </c:plotArea>
    <c:legend>
      <c:legendPos val="r"/>
      <c:layout>
        <c:manualLayout>
          <c:xMode val="edge"/>
          <c:yMode val="edge"/>
          <c:x val="7.0315575101607297E-2"/>
          <c:y val="2.4961912334248122E-2"/>
          <c:w val="0.28291803646520686"/>
          <c:h val="0.37370242091501038"/>
        </c:manualLayout>
      </c:layout>
      <c:overlay val="0"/>
      <c:txPr>
        <a:bodyPr/>
        <a:lstStyle/>
        <a:p>
          <a:pPr>
            <a:defRPr sz="1400" b="0">
              <a:solidFill>
                <a:srgbClr val="002060"/>
              </a:solidFill>
              <a:latin typeface="+mn-lt"/>
            </a:defRPr>
          </a:pPr>
          <a:endParaRPr lang="hu-HU"/>
        </a:p>
      </c:txPr>
    </c:legend>
    <c:plotVisOnly val="1"/>
    <c:dispBlanksAs val="gap"/>
    <c:showDLblsOverMax val="0"/>
  </c:chart>
  <c:spPr>
    <a:ln>
      <a:solidFill>
        <a:sysClr val="windowText" lastClr="000000">
          <a:lumMod val="50000"/>
          <a:lumOff val="50000"/>
        </a:sysClr>
      </a:solidFill>
    </a:ln>
  </c:spPr>
  <c:txPr>
    <a:bodyPr/>
    <a:lstStyle/>
    <a:p>
      <a:pPr>
        <a:defRPr>
          <a:latin typeface="Palatino Linotype" panose="02040502050505030304" pitchFamily="18" charset="0"/>
        </a:defRPr>
      </a:pPr>
      <a:endParaRPr lang="hu-H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C207E3-5A25-4642-8BF4-50603AD022C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5073F22-2773-43D2-BC4D-23A5323A3C13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chemeClr val="tx1"/>
              </a:solidFill>
              <a:effectLst/>
            </a:rPr>
            <a:t>Munkavédelmi hatóság: </a:t>
          </a:r>
        </a:p>
        <a:p>
          <a:r>
            <a:rPr lang="hu-HU" sz="1200" b="1" dirty="0">
              <a:solidFill>
                <a:schemeClr val="tx1"/>
              </a:solidFill>
              <a:effectLst/>
            </a:rPr>
            <a:t>k</a:t>
          </a:r>
          <a:r>
            <a:rPr lang="hu-HU" sz="1200" b="1" i="1" dirty="0">
              <a:solidFill>
                <a:schemeClr val="tx1"/>
              </a:solidFill>
              <a:effectLst/>
            </a:rPr>
            <a:t>ivizsgál, felterjeszt, intézkedik</a:t>
          </a:r>
        </a:p>
      </dgm:t>
    </dgm:pt>
    <dgm:pt modelId="{5AFB27A4-1CCF-4ECA-ADCE-DE5B8F06F76D}" type="parTrans" cxnId="{53347486-CE4F-4645-BD3C-8DD40886C9A9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6A9A588A-E0C5-4400-B1EC-CAB979B33BEE}" type="sibTrans" cxnId="{53347486-CE4F-4645-BD3C-8DD40886C9A9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828ADBE2-4D83-4CAD-83E9-44D3ACB95E7E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chemeClr val="tx1"/>
              </a:solidFill>
            </a:rPr>
            <a:t>Munkáltató </a:t>
          </a:r>
        </a:p>
      </dgm:t>
    </dgm:pt>
    <dgm:pt modelId="{249AEFCA-32AF-49C7-8BCC-C8715380BF07}" type="parTrans" cxnId="{CE0A606F-B158-46B3-B160-DD35954D9EE2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F5C7BB2D-3957-4A86-B438-92FC0BD8870A}" type="sibTrans" cxnId="{CE0A606F-B158-46B3-B160-DD35954D9EE2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825F5EEA-9965-479A-BF78-D8C85AAA0D12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chemeClr val="tx1"/>
              </a:solidFill>
            </a:rPr>
            <a:t>FESZ</a:t>
          </a:r>
        </a:p>
      </dgm:t>
    </dgm:pt>
    <dgm:pt modelId="{ABB85C10-B1EA-4748-9706-6780F9347EA0}" type="parTrans" cxnId="{169463CC-8D95-415F-B6A6-34F3760AFE64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7B8C7592-12C2-4D90-A5A3-94123ABDA190}" type="sibTrans" cxnId="{169463CC-8D95-415F-B6A6-34F3760AFE64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EC5C5C1B-BF61-4C16-B98E-F9A4D17B5419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chemeClr val="tx1"/>
              </a:solidFill>
            </a:rPr>
            <a:t>Érdekkép-viselet</a:t>
          </a:r>
        </a:p>
      </dgm:t>
    </dgm:pt>
    <dgm:pt modelId="{DD95A136-B7AD-45B4-874E-E44B1F86BB6B}" type="parTrans" cxnId="{FB5B1D0C-6872-4F2A-B34A-23937D0D00AF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7B2344D4-B5C4-4A1F-992E-EB2C4FCEB30B}" type="sibTrans" cxnId="{FB5B1D0C-6872-4F2A-B34A-23937D0D00AF}">
      <dgm:prSet/>
      <dgm:spPr/>
      <dgm:t>
        <a:bodyPr/>
        <a:lstStyle/>
        <a:p>
          <a:endParaRPr lang="hu-HU" sz="1200">
            <a:solidFill>
              <a:schemeClr val="bg2">
                <a:lumMod val="50000"/>
              </a:schemeClr>
            </a:solidFill>
          </a:endParaRPr>
        </a:p>
      </dgm:t>
    </dgm:pt>
    <dgm:pt modelId="{58FA3F01-3300-4A4C-9325-742FB30E88FB}" type="pres">
      <dgm:prSet presAssocID="{43C207E3-5A25-4642-8BF4-50603AD022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8B883C28-8F35-4FE7-8B5F-03970DD2A71B}" type="pres">
      <dgm:prSet presAssocID="{55073F22-2773-43D2-BC4D-23A5323A3C13}" presName="hierRoot1" presStyleCnt="0">
        <dgm:presLayoutVars>
          <dgm:hierBranch val="init"/>
        </dgm:presLayoutVars>
      </dgm:prSet>
      <dgm:spPr/>
    </dgm:pt>
    <dgm:pt modelId="{A9EE2B15-8808-4086-82D7-7451446E577E}" type="pres">
      <dgm:prSet presAssocID="{55073F22-2773-43D2-BC4D-23A5323A3C13}" presName="rootComposite1" presStyleCnt="0"/>
      <dgm:spPr/>
    </dgm:pt>
    <dgm:pt modelId="{7A466AD1-B2CF-427A-9C2C-370E63A0A0DA}" type="pres">
      <dgm:prSet presAssocID="{55073F22-2773-43D2-BC4D-23A5323A3C13}" presName="rootText1" presStyleLbl="node0" presStyleIdx="0" presStyleCnt="1" custScaleX="342403" custScaleY="194315" custLinFactNeighborX="3525" custLinFactNeighborY="660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7B85CD6-6E2F-4A25-8B6A-E1264C589962}" type="pres">
      <dgm:prSet presAssocID="{55073F22-2773-43D2-BC4D-23A5323A3C13}" presName="rootConnector1" presStyleLbl="node1" presStyleIdx="0" presStyleCnt="0"/>
      <dgm:spPr/>
      <dgm:t>
        <a:bodyPr/>
        <a:lstStyle/>
        <a:p>
          <a:endParaRPr lang="hu-HU"/>
        </a:p>
      </dgm:t>
    </dgm:pt>
    <dgm:pt modelId="{E744DF4C-00D0-4ACD-9E52-4D3E604B41E6}" type="pres">
      <dgm:prSet presAssocID="{55073F22-2773-43D2-BC4D-23A5323A3C13}" presName="hierChild2" presStyleCnt="0"/>
      <dgm:spPr/>
    </dgm:pt>
    <dgm:pt modelId="{FDBC179D-A77A-4B9A-A801-B23EC25B3FC3}" type="pres">
      <dgm:prSet presAssocID="{249AEFCA-32AF-49C7-8BCC-C8715380BF07}" presName="Name37" presStyleLbl="parChTrans1D2" presStyleIdx="0" presStyleCnt="3"/>
      <dgm:spPr/>
      <dgm:t>
        <a:bodyPr/>
        <a:lstStyle/>
        <a:p>
          <a:endParaRPr lang="hu-HU"/>
        </a:p>
      </dgm:t>
    </dgm:pt>
    <dgm:pt modelId="{CE9194D9-1DD5-480A-8CBA-F82C98EA5FF6}" type="pres">
      <dgm:prSet presAssocID="{828ADBE2-4D83-4CAD-83E9-44D3ACB95E7E}" presName="hierRoot2" presStyleCnt="0">
        <dgm:presLayoutVars>
          <dgm:hierBranch val="init"/>
        </dgm:presLayoutVars>
      </dgm:prSet>
      <dgm:spPr/>
    </dgm:pt>
    <dgm:pt modelId="{08FBB39A-5107-4B16-8094-31637C6CDABA}" type="pres">
      <dgm:prSet presAssocID="{828ADBE2-4D83-4CAD-83E9-44D3ACB95E7E}" presName="rootComposite" presStyleCnt="0"/>
      <dgm:spPr/>
    </dgm:pt>
    <dgm:pt modelId="{6DD75533-AE30-4AD9-A683-EEC71D4F53A3}" type="pres">
      <dgm:prSet presAssocID="{828ADBE2-4D83-4CAD-83E9-44D3ACB95E7E}" presName="rootText" presStyleLbl="node2" presStyleIdx="0" presStyleCnt="3" custScaleX="120655" custScaleY="299536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94EDB79-CF09-44D9-A7B9-12D0FCC7CA5D}" type="pres">
      <dgm:prSet presAssocID="{828ADBE2-4D83-4CAD-83E9-44D3ACB95E7E}" presName="rootConnector" presStyleLbl="node2" presStyleIdx="0" presStyleCnt="3"/>
      <dgm:spPr/>
      <dgm:t>
        <a:bodyPr/>
        <a:lstStyle/>
        <a:p>
          <a:endParaRPr lang="hu-HU"/>
        </a:p>
      </dgm:t>
    </dgm:pt>
    <dgm:pt modelId="{F775074D-FF24-4ED4-8B2C-B0A4B42D9AF3}" type="pres">
      <dgm:prSet presAssocID="{828ADBE2-4D83-4CAD-83E9-44D3ACB95E7E}" presName="hierChild4" presStyleCnt="0"/>
      <dgm:spPr/>
    </dgm:pt>
    <dgm:pt modelId="{836F560E-055A-40D9-AFC8-DD9662D388D8}" type="pres">
      <dgm:prSet presAssocID="{828ADBE2-4D83-4CAD-83E9-44D3ACB95E7E}" presName="hierChild5" presStyleCnt="0"/>
      <dgm:spPr/>
    </dgm:pt>
    <dgm:pt modelId="{F353DDCC-FD59-4106-829E-03B3D9F15E99}" type="pres">
      <dgm:prSet presAssocID="{ABB85C10-B1EA-4748-9706-6780F9347EA0}" presName="Name37" presStyleLbl="parChTrans1D2" presStyleIdx="1" presStyleCnt="3"/>
      <dgm:spPr/>
      <dgm:t>
        <a:bodyPr/>
        <a:lstStyle/>
        <a:p>
          <a:endParaRPr lang="hu-HU"/>
        </a:p>
      </dgm:t>
    </dgm:pt>
    <dgm:pt modelId="{72669CA2-E0CD-4F49-A3EC-138455C5F6E5}" type="pres">
      <dgm:prSet presAssocID="{825F5EEA-9965-479A-BF78-D8C85AAA0D12}" presName="hierRoot2" presStyleCnt="0">
        <dgm:presLayoutVars>
          <dgm:hierBranch val="init"/>
        </dgm:presLayoutVars>
      </dgm:prSet>
      <dgm:spPr/>
    </dgm:pt>
    <dgm:pt modelId="{DD5780F1-2401-4A9F-BAC8-10643DE31F4B}" type="pres">
      <dgm:prSet presAssocID="{825F5EEA-9965-479A-BF78-D8C85AAA0D12}" presName="rootComposite" presStyleCnt="0"/>
      <dgm:spPr/>
    </dgm:pt>
    <dgm:pt modelId="{57DDE179-DBC9-49C9-9D3B-77774DC4E6FC}" type="pres">
      <dgm:prSet presAssocID="{825F5EEA-9965-479A-BF78-D8C85AAA0D1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0DA1F8C-0D84-4B91-ACCE-6FA881A136B6}" type="pres">
      <dgm:prSet presAssocID="{825F5EEA-9965-479A-BF78-D8C85AAA0D12}" presName="rootConnector" presStyleLbl="node2" presStyleIdx="1" presStyleCnt="3"/>
      <dgm:spPr/>
      <dgm:t>
        <a:bodyPr/>
        <a:lstStyle/>
        <a:p>
          <a:endParaRPr lang="hu-HU"/>
        </a:p>
      </dgm:t>
    </dgm:pt>
    <dgm:pt modelId="{A33730CF-4DD5-453C-9739-9C208D822914}" type="pres">
      <dgm:prSet presAssocID="{825F5EEA-9965-479A-BF78-D8C85AAA0D12}" presName="hierChild4" presStyleCnt="0"/>
      <dgm:spPr/>
    </dgm:pt>
    <dgm:pt modelId="{6AEF954F-DCF9-420C-8707-058EEB2047C5}" type="pres">
      <dgm:prSet presAssocID="{825F5EEA-9965-479A-BF78-D8C85AAA0D12}" presName="hierChild5" presStyleCnt="0"/>
      <dgm:spPr/>
    </dgm:pt>
    <dgm:pt modelId="{DE730C2D-3352-49AE-AA3D-EA647E024284}" type="pres">
      <dgm:prSet presAssocID="{DD95A136-B7AD-45B4-874E-E44B1F86BB6B}" presName="Name37" presStyleLbl="parChTrans1D2" presStyleIdx="2" presStyleCnt="3"/>
      <dgm:spPr/>
      <dgm:t>
        <a:bodyPr/>
        <a:lstStyle/>
        <a:p>
          <a:endParaRPr lang="hu-HU"/>
        </a:p>
      </dgm:t>
    </dgm:pt>
    <dgm:pt modelId="{B48354F8-2251-45C3-8471-902FDD720483}" type="pres">
      <dgm:prSet presAssocID="{EC5C5C1B-BF61-4C16-B98E-F9A4D17B5419}" presName="hierRoot2" presStyleCnt="0">
        <dgm:presLayoutVars>
          <dgm:hierBranch val="init"/>
        </dgm:presLayoutVars>
      </dgm:prSet>
      <dgm:spPr/>
    </dgm:pt>
    <dgm:pt modelId="{7DD1CD51-DDB4-41C8-BFB4-BD51B20CA7A8}" type="pres">
      <dgm:prSet presAssocID="{EC5C5C1B-BF61-4C16-B98E-F9A4D17B5419}" presName="rootComposite" presStyleCnt="0"/>
      <dgm:spPr/>
    </dgm:pt>
    <dgm:pt modelId="{EA32EB95-DE32-4D84-A952-DE075ABA5E32}" type="pres">
      <dgm:prSet presAssocID="{EC5C5C1B-BF61-4C16-B98E-F9A4D17B5419}" presName="rootText" presStyleLbl="node2" presStyleIdx="2" presStyleCnt="3" custScaleX="112994" custScaleY="20873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E555859-7CBD-4D0A-9D73-795735C6C53A}" type="pres">
      <dgm:prSet presAssocID="{EC5C5C1B-BF61-4C16-B98E-F9A4D17B5419}" presName="rootConnector" presStyleLbl="node2" presStyleIdx="2" presStyleCnt="3"/>
      <dgm:spPr/>
      <dgm:t>
        <a:bodyPr/>
        <a:lstStyle/>
        <a:p>
          <a:endParaRPr lang="hu-HU"/>
        </a:p>
      </dgm:t>
    </dgm:pt>
    <dgm:pt modelId="{E84A961D-6419-42BE-9EC5-3ED29F2AC297}" type="pres">
      <dgm:prSet presAssocID="{EC5C5C1B-BF61-4C16-B98E-F9A4D17B5419}" presName="hierChild4" presStyleCnt="0"/>
      <dgm:spPr/>
    </dgm:pt>
    <dgm:pt modelId="{B98A883F-3D49-40A3-B3EE-3E109C0C7CE4}" type="pres">
      <dgm:prSet presAssocID="{EC5C5C1B-BF61-4C16-B98E-F9A4D17B5419}" presName="hierChild5" presStyleCnt="0"/>
      <dgm:spPr/>
    </dgm:pt>
    <dgm:pt modelId="{F6ABD0A0-091D-4702-A4EC-0025FE9576F8}" type="pres">
      <dgm:prSet presAssocID="{55073F22-2773-43D2-BC4D-23A5323A3C13}" presName="hierChild3" presStyleCnt="0"/>
      <dgm:spPr/>
    </dgm:pt>
  </dgm:ptLst>
  <dgm:cxnLst>
    <dgm:cxn modelId="{E176C88E-7934-4D7A-9138-FA7989101053}" type="presOf" srcId="{249AEFCA-32AF-49C7-8BCC-C8715380BF07}" destId="{FDBC179D-A77A-4B9A-A801-B23EC25B3FC3}" srcOrd="0" destOrd="0" presId="urn:microsoft.com/office/officeart/2005/8/layout/orgChart1"/>
    <dgm:cxn modelId="{53347486-CE4F-4645-BD3C-8DD40886C9A9}" srcId="{43C207E3-5A25-4642-8BF4-50603AD022CE}" destId="{55073F22-2773-43D2-BC4D-23A5323A3C13}" srcOrd="0" destOrd="0" parTransId="{5AFB27A4-1CCF-4ECA-ADCE-DE5B8F06F76D}" sibTransId="{6A9A588A-E0C5-4400-B1EC-CAB979B33BEE}"/>
    <dgm:cxn modelId="{28FE7312-17D5-4034-B1D4-388A66E63CCE}" type="presOf" srcId="{55073F22-2773-43D2-BC4D-23A5323A3C13}" destId="{E7B85CD6-6E2F-4A25-8B6A-E1264C589962}" srcOrd="1" destOrd="0" presId="urn:microsoft.com/office/officeart/2005/8/layout/orgChart1"/>
    <dgm:cxn modelId="{73D52167-D1C5-4228-8C56-7C07E6A6090E}" type="presOf" srcId="{43C207E3-5A25-4642-8BF4-50603AD022CE}" destId="{58FA3F01-3300-4A4C-9325-742FB30E88FB}" srcOrd="0" destOrd="0" presId="urn:microsoft.com/office/officeart/2005/8/layout/orgChart1"/>
    <dgm:cxn modelId="{A71BF8E8-F5F5-485B-B8AD-03C241F7117B}" type="presOf" srcId="{55073F22-2773-43D2-BC4D-23A5323A3C13}" destId="{7A466AD1-B2CF-427A-9C2C-370E63A0A0DA}" srcOrd="0" destOrd="0" presId="urn:microsoft.com/office/officeart/2005/8/layout/orgChart1"/>
    <dgm:cxn modelId="{BF36E1E8-CA8A-4CFC-8EED-8CD1E6AF3755}" type="presOf" srcId="{825F5EEA-9965-479A-BF78-D8C85AAA0D12}" destId="{57DDE179-DBC9-49C9-9D3B-77774DC4E6FC}" srcOrd="0" destOrd="0" presId="urn:microsoft.com/office/officeart/2005/8/layout/orgChart1"/>
    <dgm:cxn modelId="{6A30872A-6608-4733-AD12-9F018156B5C6}" type="presOf" srcId="{EC5C5C1B-BF61-4C16-B98E-F9A4D17B5419}" destId="{EA32EB95-DE32-4D84-A952-DE075ABA5E32}" srcOrd="0" destOrd="0" presId="urn:microsoft.com/office/officeart/2005/8/layout/orgChart1"/>
    <dgm:cxn modelId="{806251D5-DA72-42F4-8F2A-4E0D44DF29E4}" type="presOf" srcId="{828ADBE2-4D83-4CAD-83E9-44D3ACB95E7E}" destId="{6DD75533-AE30-4AD9-A683-EEC71D4F53A3}" srcOrd="0" destOrd="0" presId="urn:microsoft.com/office/officeart/2005/8/layout/orgChart1"/>
    <dgm:cxn modelId="{4B2844D5-F58F-490B-AE83-6A2EBCF76AE8}" type="presOf" srcId="{828ADBE2-4D83-4CAD-83E9-44D3ACB95E7E}" destId="{894EDB79-CF09-44D9-A7B9-12D0FCC7CA5D}" srcOrd="1" destOrd="0" presId="urn:microsoft.com/office/officeart/2005/8/layout/orgChart1"/>
    <dgm:cxn modelId="{F2411FD6-D820-4FDC-BAE9-BE48AA128F3D}" type="presOf" srcId="{ABB85C10-B1EA-4748-9706-6780F9347EA0}" destId="{F353DDCC-FD59-4106-829E-03B3D9F15E99}" srcOrd="0" destOrd="0" presId="urn:microsoft.com/office/officeart/2005/8/layout/orgChart1"/>
    <dgm:cxn modelId="{43AD9CE1-A995-4CD8-895E-8CF9D10706D8}" type="presOf" srcId="{825F5EEA-9965-479A-BF78-D8C85AAA0D12}" destId="{50DA1F8C-0D84-4B91-ACCE-6FA881A136B6}" srcOrd="1" destOrd="0" presId="urn:microsoft.com/office/officeart/2005/8/layout/orgChart1"/>
    <dgm:cxn modelId="{FB5B1D0C-6872-4F2A-B34A-23937D0D00AF}" srcId="{55073F22-2773-43D2-BC4D-23A5323A3C13}" destId="{EC5C5C1B-BF61-4C16-B98E-F9A4D17B5419}" srcOrd="2" destOrd="0" parTransId="{DD95A136-B7AD-45B4-874E-E44B1F86BB6B}" sibTransId="{7B2344D4-B5C4-4A1F-992E-EB2C4FCEB30B}"/>
    <dgm:cxn modelId="{CE0A606F-B158-46B3-B160-DD35954D9EE2}" srcId="{55073F22-2773-43D2-BC4D-23A5323A3C13}" destId="{828ADBE2-4D83-4CAD-83E9-44D3ACB95E7E}" srcOrd="0" destOrd="0" parTransId="{249AEFCA-32AF-49C7-8BCC-C8715380BF07}" sibTransId="{F5C7BB2D-3957-4A86-B438-92FC0BD8870A}"/>
    <dgm:cxn modelId="{C99FF4A1-A634-4ACC-A103-8CDB8186D1DF}" type="presOf" srcId="{DD95A136-B7AD-45B4-874E-E44B1F86BB6B}" destId="{DE730C2D-3352-49AE-AA3D-EA647E024284}" srcOrd="0" destOrd="0" presId="urn:microsoft.com/office/officeart/2005/8/layout/orgChart1"/>
    <dgm:cxn modelId="{169463CC-8D95-415F-B6A6-34F3760AFE64}" srcId="{55073F22-2773-43D2-BC4D-23A5323A3C13}" destId="{825F5EEA-9965-479A-BF78-D8C85AAA0D12}" srcOrd="1" destOrd="0" parTransId="{ABB85C10-B1EA-4748-9706-6780F9347EA0}" sibTransId="{7B8C7592-12C2-4D90-A5A3-94123ABDA190}"/>
    <dgm:cxn modelId="{1E9A418C-4695-4A72-B637-DA6234657318}" type="presOf" srcId="{EC5C5C1B-BF61-4C16-B98E-F9A4D17B5419}" destId="{DE555859-7CBD-4D0A-9D73-795735C6C53A}" srcOrd="1" destOrd="0" presId="urn:microsoft.com/office/officeart/2005/8/layout/orgChart1"/>
    <dgm:cxn modelId="{A83376E5-BD06-4457-BC4A-72C4875A8638}" type="presParOf" srcId="{58FA3F01-3300-4A4C-9325-742FB30E88FB}" destId="{8B883C28-8F35-4FE7-8B5F-03970DD2A71B}" srcOrd="0" destOrd="0" presId="urn:microsoft.com/office/officeart/2005/8/layout/orgChart1"/>
    <dgm:cxn modelId="{6914968D-FCD0-4C2C-A73B-408107B9D7D5}" type="presParOf" srcId="{8B883C28-8F35-4FE7-8B5F-03970DD2A71B}" destId="{A9EE2B15-8808-4086-82D7-7451446E577E}" srcOrd="0" destOrd="0" presId="urn:microsoft.com/office/officeart/2005/8/layout/orgChart1"/>
    <dgm:cxn modelId="{EFC03C6A-C04A-4D5D-BEB2-21E6CEA27B00}" type="presParOf" srcId="{A9EE2B15-8808-4086-82D7-7451446E577E}" destId="{7A466AD1-B2CF-427A-9C2C-370E63A0A0DA}" srcOrd="0" destOrd="0" presId="urn:microsoft.com/office/officeart/2005/8/layout/orgChart1"/>
    <dgm:cxn modelId="{8BA19EEE-40F4-44ED-BBA2-DDF61A66B869}" type="presParOf" srcId="{A9EE2B15-8808-4086-82D7-7451446E577E}" destId="{E7B85CD6-6E2F-4A25-8B6A-E1264C589962}" srcOrd="1" destOrd="0" presId="urn:microsoft.com/office/officeart/2005/8/layout/orgChart1"/>
    <dgm:cxn modelId="{A6F8E757-AA5A-4B5C-8A00-4A6E6963EF6B}" type="presParOf" srcId="{8B883C28-8F35-4FE7-8B5F-03970DD2A71B}" destId="{E744DF4C-00D0-4ACD-9E52-4D3E604B41E6}" srcOrd="1" destOrd="0" presId="urn:microsoft.com/office/officeart/2005/8/layout/orgChart1"/>
    <dgm:cxn modelId="{FB82C42F-B75E-4B27-B863-80DF4CC1015E}" type="presParOf" srcId="{E744DF4C-00D0-4ACD-9E52-4D3E604B41E6}" destId="{FDBC179D-A77A-4B9A-A801-B23EC25B3FC3}" srcOrd="0" destOrd="0" presId="urn:microsoft.com/office/officeart/2005/8/layout/orgChart1"/>
    <dgm:cxn modelId="{AF786E61-17B8-4A96-8541-DEEF5118455A}" type="presParOf" srcId="{E744DF4C-00D0-4ACD-9E52-4D3E604B41E6}" destId="{CE9194D9-1DD5-480A-8CBA-F82C98EA5FF6}" srcOrd="1" destOrd="0" presId="urn:microsoft.com/office/officeart/2005/8/layout/orgChart1"/>
    <dgm:cxn modelId="{E153B634-C170-466D-A76F-6F7876A6B5F7}" type="presParOf" srcId="{CE9194D9-1DD5-480A-8CBA-F82C98EA5FF6}" destId="{08FBB39A-5107-4B16-8094-31637C6CDABA}" srcOrd="0" destOrd="0" presId="urn:microsoft.com/office/officeart/2005/8/layout/orgChart1"/>
    <dgm:cxn modelId="{2F21168D-5559-447E-B353-C79E2DB2E523}" type="presParOf" srcId="{08FBB39A-5107-4B16-8094-31637C6CDABA}" destId="{6DD75533-AE30-4AD9-A683-EEC71D4F53A3}" srcOrd="0" destOrd="0" presId="urn:microsoft.com/office/officeart/2005/8/layout/orgChart1"/>
    <dgm:cxn modelId="{4270B62E-F18F-4CBC-8633-3E1A868DAE33}" type="presParOf" srcId="{08FBB39A-5107-4B16-8094-31637C6CDABA}" destId="{894EDB79-CF09-44D9-A7B9-12D0FCC7CA5D}" srcOrd="1" destOrd="0" presId="urn:microsoft.com/office/officeart/2005/8/layout/orgChart1"/>
    <dgm:cxn modelId="{7E9C42D7-F4DA-4D0F-8B44-B5E9CDBBB955}" type="presParOf" srcId="{CE9194D9-1DD5-480A-8CBA-F82C98EA5FF6}" destId="{F775074D-FF24-4ED4-8B2C-B0A4B42D9AF3}" srcOrd="1" destOrd="0" presId="urn:microsoft.com/office/officeart/2005/8/layout/orgChart1"/>
    <dgm:cxn modelId="{02162961-98A8-4971-AC79-264143FFF11D}" type="presParOf" srcId="{CE9194D9-1DD5-480A-8CBA-F82C98EA5FF6}" destId="{836F560E-055A-40D9-AFC8-DD9662D388D8}" srcOrd="2" destOrd="0" presId="urn:microsoft.com/office/officeart/2005/8/layout/orgChart1"/>
    <dgm:cxn modelId="{7D6A6F82-C92C-48E7-9B0A-318687683DF9}" type="presParOf" srcId="{E744DF4C-00D0-4ACD-9E52-4D3E604B41E6}" destId="{F353DDCC-FD59-4106-829E-03B3D9F15E99}" srcOrd="2" destOrd="0" presId="urn:microsoft.com/office/officeart/2005/8/layout/orgChart1"/>
    <dgm:cxn modelId="{331CA611-6995-4C5F-8AEE-75B8D8C99691}" type="presParOf" srcId="{E744DF4C-00D0-4ACD-9E52-4D3E604B41E6}" destId="{72669CA2-E0CD-4F49-A3EC-138455C5F6E5}" srcOrd="3" destOrd="0" presId="urn:microsoft.com/office/officeart/2005/8/layout/orgChart1"/>
    <dgm:cxn modelId="{C0C70C3F-0AFA-4AE5-B5B9-FB55F0053E73}" type="presParOf" srcId="{72669CA2-E0CD-4F49-A3EC-138455C5F6E5}" destId="{DD5780F1-2401-4A9F-BAC8-10643DE31F4B}" srcOrd="0" destOrd="0" presId="urn:microsoft.com/office/officeart/2005/8/layout/orgChart1"/>
    <dgm:cxn modelId="{A20BFC7E-723F-4E22-85FF-F53371B3207F}" type="presParOf" srcId="{DD5780F1-2401-4A9F-BAC8-10643DE31F4B}" destId="{57DDE179-DBC9-49C9-9D3B-77774DC4E6FC}" srcOrd="0" destOrd="0" presId="urn:microsoft.com/office/officeart/2005/8/layout/orgChart1"/>
    <dgm:cxn modelId="{FFD625DF-BC15-4E37-8B99-95973A56C72F}" type="presParOf" srcId="{DD5780F1-2401-4A9F-BAC8-10643DE31F4B}" destId="{50DA1F8C-0D84-4B91-ACCE-6FA881A136B6}" srcOrd="1" destOrd="0" presId="urn:microsoft.com/office/officeart/2005/8/layout/orgChart1"/>
    <dgm:cxn modelId="{8065F6A4-CD37-4050-A8FF-AF362FAE8B4A}" type="presParOf" srcId="{72669CA2-E0CD-4F49-A3EC-138455C5F6E5}" destId="{A33730CF-4DD5-453C-9739-9C208D822914}" srcOrd="1" destOrd="0" presId="urn:microsoft.com/office/officeart/2005/8/layout/orgChart1"/>
    <dgm:cxn modelId="{FD480249-353F-4716-8AEC-CB8912402B21}" type="presParOf" srcId="{72669CA2-E0CD-4F49-A3EC-138455C5F6E5}" destId="{6AEF954F-DCF9-420C-8707-058EEB2047C5}" srcOrd="2" destOrd="0" presId="urn:microsoft.com/office/officeart/2005/8/layout/orgChart1"/>
    <dgm:cxn modelId="{E7DA9809-C8EF-40FD-B33F-01A4E2760607}" type="presParOf" srcId="{E744DF4C-00D0-4ACD-9E52-4D3E604B41E6}" destId="{DE730C2D-3352-49AE-AA3D-EA647E024284}" srcOrd="4" destOrd="0" presId="urn:microsoft.com/office/officeart/2005/8/layout/orgChart1"/>
    <dgm:cxn modelId="{1A1FBABF-A917-410A-BA72-4302166451E6}" type="presParOf" srcId="{E744DF4C-00D0-4ACD-9E52-4D3E604B41E6}" destId="{B48354F8-2251-45C3-8471-902FDD720483}" srcOrd="5" destOrd="0" presId="urn:microsoft.com/office/officeart/2005/8/layout/orgChart1"/>
    <dgm:cxn modelId="{4C77CBB1-37D8-4972-B2C0-F2214342C1CB}" type="presParOf" srcId="{B48354F8-2251-45C3-8471-902FDD720483}" destId="{7DD1CD51-DDB4-41C8-BFB4-BD51B20CA7A8}" srcOrd="0" destOrd="0" presId="urn:microsoft.com/office/officeart/2005/8/layout/orgChart1"/>
    <dgm:cxn modelId="{EF36974C-99BC-4BD1-BA06-E0BA5DCC7044}" type="presParOf" srcId="{7DD1CD51-DDB4-41C8-BFB4-BD51B20CA7A8}" destId="{EA32EB95-DE32-4D84-A952-DE075ABA5E32}" srcOrd="0" destOrd="0" presId="urn:microsoft.com/office/officeart/2005/8/layout/orgChart1"/>
    <dgm:cxn modelId="{66E9A227-C6E4-4F45-9565-28C60EC1E981}" type="presParOf" srcId="{7DD1CD51-DDB4-41C8-BFB4-BD51B20CA7A8}" destId="{DE555859-7CBD-4D0A-9D73-795735C6C53A}" srcOrd="1" destOrd="0" presId="urn:microsoft.com/office/officeart/2005/8/layout/orgChart1"/>
    <dgm:cxn modelId="{33572B9C-4430-4F48-8348-6A25ED01EAFC}" type="presParOf" srcId="{B48354F8-2251-45C3-8471-902FDD720483}" destId="{E84A961D-6419-42BE-9EC5-3ED29F2AC297}" srcOrd="1" destOrd="0" presId="urn:microsoft.com/office/officeart/2005/8/layout/orgChart1"/>
    <dgm:cxn modelId="{CD088F68-51A4-4393-8CA7-357A26D70D96}" type="presParOf" srcId="{B48354F8-2251-45C3-8471-902FDD720483}" destId="{B98A883F-3D49-40A3-B3EE-3E109C0C7CE4}" srcOrd="2" destOrd="0" presId="urn:microsoft.com/office/officeart/2005/8/layout/orgChart1"/>
    <dgm:cxn modelId="{BEA59E32-E0B9-4B0A-95CA-42E4BCBDA205}" type="presParOf" srcId="{8B883C28-8F35-4FE7-8B5F-03970DD2A71B}" destId="{F6ABD0A0-091D-4702-A4EC-0025FE9576F8}" srcOrd="2" destOrd="0" presId="urn:microsoft.com/office/officeart/2005/8/layout/orgChart1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C207E3-5A25-4642-8BF4-50603AD022C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5073F22-2773-43D2-BC4D-23A5323A3C13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MUNKÁLTATÓ: </a:t>
          </a:r>
        </a:p>
        <a:p>
          <a:r>
            <a:rPr lang="hu-HU" sz="1200" b="1" i="1" dirty="0">
              <a:solidFill>
                <a:srgbClr val="002060"/>
              </a:solidFill>
            </a:rPr>
            <a:t>kivizsgál, felterjeszt, intézkedik</a:t>
          </a:r>
        </a:p>
      </dgm:t>
    </dgm:pt>
    <dgm:pt modelId="{5AFB27A4-1CCF-4ECA-ADCE-DE5B8F06F76D}" type="parTrans" cxnId="{53347486-CE4F-4645-BD3C-8DD40886C9A9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6A9A588A-E0C5-4400-B1EC-CAB979B33BEE}" type="sibTrans" cxnId="{53347486-CE4F-4645-BD3C-8DD40886C9A9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828ADBE2-4D83-4CAD-83E9-44D3ACB95E7E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Munkáltató mv.-i szakembere</a:t>
          </a:r>
        </a:p>
      </dgm:t>
    </dgm:pt>
    <dgm:pt modelId="{249AEFCA-32AF-49C7-8BCC-C8715380BF07}" type="parTrans" cxnId="{CE0A606F-B158-46B3-B160-DD35954D9EE2}">
      <dgm:prSet/>
      <dgm:spPr/>
      <dgm:t>
        <a:bodyPr/>
        <a:lstStyle/>
        <a:p>
          <a:endParaRPr lang="hu-HU" sz="800">
            <a:solidFill>
              <a:schemeClr val="tx1">
                <a:lumMod val="75000"/>
              </a:schemeClr>
            </a:solidFill>
          </a:endParaRPr>
        </a:p>
      </dgm:t>
    </dgm:pt>
    <dgm:pt modelId="{F5C7BB2D-3957-4A86-B438-92FC0BD8870A}" type="sibTrans" cxnId="{CE0A606F-B158-46B3-B160-DD35954D9EE2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825F5EEA-9965-479A-BF78-D8C85AAA0D12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FESZ</a:t>
          </a:r>
        </a:p>
      </dgm:t>
    </dgm:pt>
    <dgm:pt modelId="{ABB85C10-B1EA-4748-9706-6780F9347EA0}" type="parTrans" cxnId="{169463CC-8D95-415F-B6A6-34F3760AFE64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7B8C7592-12C2-4D90-A5A3-94123ABDA190}" type="sibTrans" cxnId="{169463CC-8D95-415F-B6A6-34F3760AFE64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EC5C5C1B-BF61-4C16-B98E-F9A4D17B5419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Érdek-képviselet</a:t>
          </a:r>
        </a:p>
      </dgm:t>
    </dgm:pt>
    <dgm:pt modelId="{DD95A136-B7AD-45B4-874E-E44B1F86BB6B}" type="parTrans" cxnId="{FB5B1D0C-6872-4F2A-B34A-23937D0D00AF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7B2344D4-B5C4-4A1F-992E-EB2C4FCEB30B}" type="sibTrans" cxnId="{FB5B1D0C-6872-4F2A-B34A-23937D0D00AF}">
      <dgm:prSet/>
      <dgm:spPr/>
      <dgm:t>
        <a:bodyPr/>
        <a:lstStyle/>
        <a:p>
          <a:endParaRPr lang="hu-HU" sz="800">
            <a:solidFill>
              <a:srgbClr val="002060"/>
            </a:solidFill>
          </a:endParaRPr>
        </a:p>
      </dgm:t>
    </dgm:pt>
    <dgm:pt modelId="{58FA3F01-3300-4A4C-9325-742FB30E88FB}" type="pres">
      <dgm:prSet presAssocID="{43C207E3-5A25-4642-8BF4-50603AD022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8B883C28-8F35-4FE7-8B5F-03970DD2A71B}" type="pres">
      <dgm:prSet presAssocID="{55073F22-2773-43D2-BC4D-23A5323A3C13}" presName="hierRoot1" presStyleCnt="0">
        <dgm:presLayoutVars>
          <dgm:hierBranch val="init"/>
        </dgm:presLayoutVars>
      </dgm:prSet>
      <dgm:spPr/>
    </dgm:pt>
    <dgm:pt modelId="{A9EE2B15-8808-4086-82D7-7451446E577E}" type="pres">
      <dgm:prSet presAssocID="{55073F22-2773-43D2-BC4D-23A5323A3C13}" presName="rootComposite1" presStyleCnt="0"/>
      <dgm:spPr/>
    </dgm:pt>
    <dgm:pt modelId="{7A466AD1-B2CF-427A-9C2C-370E63A0A0DA}" type="pres">
      <dgm:prSet presAssocID="{55073F22-2773-43D2-BC4D-23A5323A3C13}" presName="rootText1" presStyleLbl="node0" presStyleIdx="0" presStyleCnt="1" custScaleX="342403" custScaleY="194315" custLinFactNeighborX="3525" custLinFactNeighborY="660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7B85CD6-6E2F-4A25-8B6A-E1264C589962}" type="pres">
      <dgm:prSet presAssocID="{55073F22-2773-43D2-BC4D-23A5323A3C13}" presName="rootConnector1" presStyleLbl="node1" presStyleIdx="0" presStyleCnt="0"/>
      <dgm:spPr/>
      <dgm:t>
        <a:bodyPr/>
        <a:lstStyle/>
        <a:p>
          <a:endParaRPr lang="hu-HU"/>
        </a:p>
      </dgm:t>
    </dgm:pt>
    <dgm:pt modelId="{E744DF4C-00D0-4ACD-9E52-4D3E604B41E6}" type="pres">
      <dgm:prSet presAssocID="{55073F22-2773-43D2-BC4D-23A5323A3C13}" presName="hierChild2" presStyleCnt="0"/>
      <dgm:spPr/>
    </dgm:pt>
    <dgm:pt modelId="{FDBC179D-A77A-4B9A-A801-B23EC25B3FC3}" type="pres">
      <dgm:prSet presAssocID="{249AEFCA-32AF-49C7-8BCC-C8715380BF07}" presName="Name37" presStyleLbl="parChTrans1D2" presStyleIdx="0" presStyleCnt="3"/>
      <dgm:spPr/>
      <dgm:t>
        <a:bodyPr/>
        <a:lstStyle/>
        <a:p>
          <a:endParaRPr lang="hu-HU"/>
        </a:p>
      </dgm:t>
    </dgm:pt>
    <dgm:pt modelId="{CE9194D9-1DD5-480A-8CBA-F82C98EA5FF6}" type="pres">
      <dgm:prSet presAssocID="{828ADBE2-4D83-4CAD-83E9-44D3ACB95E7E}" presName="hierRoot2" presStyleCnt="0">
        <dgm:presLayoutVars>
          <dgm:hierBranch val="init"/>
        </dgm:presLayoutVars>
      </dgm:prSet>
      <dgm:spPr/>
    </dgm:pt>
    <dgm:pt modelId="{08FBB39A-5107-4B16-8094-31637C6CDABA}" type="pres">
      <dgm:prSet presAssocID="{828ADBE2-4D83-4CAD-83E9-44D3ACB95E7E}" presName="rootComposite" presStyleCnt="0"/>
      <dgm:spPr/>
    </dgm:pt>
    <dgm:pt modelId="{6DD75533-AE30-4AD9-A683-EEC71D4F53A3}" type="pres">
      <dgm:prSet presAssocID="{828ADBE2-4D83-4CAD-83E9-44D3ACB95E7E}" presName="rootText" presStyleLbl="node2" presStyleIdx="0" presStyleCnt="3" custScaleX="116361" custScaleY="273210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94EDB79-CF09-44D9-A7B9-12D0FCC7CA5D}" type="pres">
      <dgm:prSet presAssocID="{828ADBE2-4D83-4CAD-83E9-44D3ACB95E7E}" presName="rootConnector" presStyleLbl="node2" presStyleIdx="0" presStyleCnt="3"/>
      <dgm:spPr/>
      <dgm:t>
        <a:bodyPr/>
        <a:lstStyle/>
        <a:p>
          <a:endParaRPr lang="hu-HU"/>
        </a:p>
      </dgm:t>
    </dgm:pt>
    <dgm:pt modelId="{F775074D-FF24-4ED4-8B2C-B0A4B42D9AF3}" type="pres">
      <dgm:prSet presAssocID="{828ADBE2-4D83-4CAD-83E9-44D3ACB95E7E}" presName="hierChild4" presStyleCnt="0"/>
      <dgm:spPr/>
    </dgm:pt>
    <dgm:pt modelId="{836F560E-055A-40D9-AFC8-DD9662D388D8}" type="pres">
      <dgm:prSet presAssocID="{828ADBE2-4D83-4CAD-83E9-44D3ACB95E7E}" presName="hierChild5" presStyleCnt="0"/>
      <dgm:spPr/>
    </dgm:pt>
    <dgm:pt modelId="{F353DDCC-FD59-4106-829E-03B3D9F15E99}" type="pres">
      <dgm:prSet presAssocID="{ABB85C10-B1EA-4748-9706-6780F9347EA0}" presName="Name37" presStyleLbl="parChTrans1D2" presStyleIdx="1" presStyleCnt="3"/>
      <dgm:spPr/>
      <dgm:t>
        <a:bodyPr/>
        <a:lstStyle/>
        <a:p>
          <a:endParaRPr lang="hu-HU"/>
        </a:p>
      </dgm:t>
    </dgm:pt>
    <dgm:pt modelId="{72669CA2-E0CD-4F49-A3EC-138455C5F6E5}" type="pres">
      <dgm:prSet presAssocID="{825F5EEA-9965-479A-BF78-D8C85AAA0D12}" presName="hierRoot2" presStyleCnt="0">
        <dgm:presLayoutVars>
          <dgm:hierBranch val="init"/>
        </dgm:presLayoutVars>
      </dgm:prSet>
      <dgm:spPr/>
    </dgm:pt>
    <dgm:pt modelId="{DD5780F1-2401-4A9F-BAC8-10643DE31F4B}" type="pres">
      <dgm:prSet presAssocID="{825F5EEA-9965-479A-BF78-D8C85AAA0D12}" presName="rootComposite" presStyleCnt="0"/>
      <dgm:spPr/>
    </dgm:pt>
    <dgm:pt modelId="{57DDE179-DBC9-49C9-9D3B-77774DC4E6FC}" type="pres">
      <dgm:prSet presAssocID="{825F5EEA-9965-479A-BF78-D8C85AAA0D1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0DA1F8C-0D84-4B91-ACCE-6FA881A136B6}" type="pres">
      <dgm:prSet presAssocID="{825F5EEA-9965-479A-BF78-D8C85AAA0D12}" presName="rootConnector" presStyleLbl="node2" presStyleIdx="1" presStyleCnt="3"/>
      <dgm:spPr/>
      <dgm:t>
        <a:bodyPr/>
        <a:lstStyle/>
        <a:p>
          <a:endParaRPr lang="hu-HU"/>
        </a:p>
      </dgm:t>
    </dgm:pt>
    <dgm:pt modelId="{A33730CF-4DD5-453C-9739-9C208D822914}" type="pres">
      <dgm:prSet presAssocID="{825F5EEA-9965-479A-BF78-D8C85AAA0D12}" presName="hierChild4" presStyleCnt="0"/>
      <dgm:spPr/>
    </dgm:pt>
    <dgm:pt modelId="{6AEF954F-DCF9-420C-8707-058EEB2047C5}" type="pres">
      <dgm:prSet presAssocID="{825F5EEA-9965-479A-BF78-D8C85AAA0D12}" presName="hierChild5" presStyleCnt="0"/>
      <dgm:spPr/>
    </dgm:pt>
    <dgm:pt modelId="{DE730C2D-3352-49AE-AA3D-EA647E024284}" type="pres">
      <dgm:prSet presAssocID="{DD95A136-B7AD-45B4-874E-E44B1F86BB6B}" presName="Name37" presStyleLbl="parChTrans1D2" presStyleIdx="2" presStyleCnt="3"/>
      <dgm:spPr/>
      <dgm:t>
        <a:bodyPr/>
        <a:lstStyle/>
        <a:p>
          <a:endParaRPr lang="hu-HU"/>
        </a:p>
      </dgm:t>
    </dgm:pt>
    <dgm:pt modelId="{B48354F8-2251-45C3-8471-902FDD720483}" type="pres">
      <dgm:prSet presAssocID="{EC5C5C1B-BF61-4C16-B98E-F9A4D17B5419}" presName="hierRoot2" presStyleCnt="0">
        <dgm:presLayoutVars>
          <dgm:hierBranch val="init"/>
        </dgm:presLayoutVars>
      </dgm:prSet>
      <dgm:spPr/>
    </dgm:pt>
    <dgm:pt modelId="{7DD1CD51-DDB4-41C8-BFB4-BD51B20CA7A8}" type="pres">
      <dgm:prSet presAssocID="{EC5C5C1B-BF61-4C16-B98E-F9A4D17B5419}" presName="rootComposite" presStyleCnt="0"/>
      <dgm:spPr/>
    </dgm:pt>
    <dgm:pt modelId="{EA32EB95-DE32-4D84-A952-DE075ABA5E32}" type="pres">
      <dgm:prSet presAssocID="{EC5C5C1B-BF61-4C16-B98E-F9A4D17B5419}" presName="rootText" presStyleLbl="node2" presStyleIdx="2" presStyleCnt="3" custScaleX="10040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E555859-7CBD-4D0A-9D73-795735C6C53A}" type="pres">
      <dgm:prSet presAssocID="{EC5C5C1B-BF61-4C16-B98E-F9A4D17B5419}" presName="rootConnector" presStyleLbl="node2" presStyleIdx="2" presStyleCnt="3"/>
      <dgm:spPr/>
      <dgm:t>
        <a:bodyPr/>
        <a:lstStyle/>
        <a:p>
          <a:endParaRPr lang="hu-HU"/>
        </a:p>
      </dgm:t>
    </dgm:pt>
    <dgm:pt modelId="{E84A961D-6419-42BE-9EC5-3ED29F2AC297}" type="pres">
      <dgm:prSet presAssocID="{EC5C5C1B-BF61-4C16-B98E-F9A4D17B5419}" presName="hierChild4" presStyleCnt="0"/>
      <dgm:spPr/>
    </dgm:pt>
    <dgm:pt modelId="{B98A883F-3D49-40A3-B3EE-3E109C0C7CE4}" type="pres">
      <dgm:prSet presAssocID="{EC5C5C1B-BF61-4C16-B98E-F9A4D17B5419}" presName="hierChild5" presStyleCnt="0"/>
      <dgm:spPr/>
    </dgm:pt>
    <dgm:pt modelId="{F6ABD0A0-091D-4702-A4EC-0025FE9576F8}" type="pres">
      <dgm:prSet presAssocID="{55073F22-2773-43D2-BC4D-23A5323A3C13}" presName="hierChild3" presStyleCnt="0"/>
      <dgm:spPr/>
    </dgm:pt>
  </dgm:ptLst>
  <dgm:cxnLst>
    <dgm:cxn modelId="{D3D03AF3-AF3B-4216-81AE-F483C9AEB580}" type="presOf" srcId="{55073F22-2773-43D2-BC4D-23A5323A3C13}" destId="{E7B85CD6-6E2F-4A25-8B6A-E1264C589962}" srcOrd="1" destOrd="0" presId="urn:microsoft.com/office/officeart/2005/8/layout/orgChart1"/>
    <dgm:cxn modelId="{53347486-CE4F-4645-BD3C-8DD40886C9A9}" srcId="{43C207E3-5A25-4642-8BF4-50603AD022CE}" destId="{55073F22-2773-43D2-BC4D-23A5323A3C13}" srcOrd="0" destOrd="0" parTransId="{5AFB27A4-1CCF-4ECA-ADCE-DE5B8F06F76D}" sibTransId="{6A9A588A-E0C5-4400-B1EC-CAB979B33BEE}"/>
    <dgm:cxn modelId="{9B98F9EA-A5AD-4984-AA8D-DEAFADFC0237}" type="presOf" srcId="{43C207E3-5A25-4642-8BF4-50603AD022CE}" destId="{58FA3F01-3300-4A4C-9325-742FB30E88FB}" srcOrd="0" destOrd="0" presId="urn:microsoft.com/office/officeart/2005/8/layout/orgChart1"/>
    <dgm:cxn modelId="{5F45C2C8-231F-41E5-A2CC-7E9C8B9A8B8E}" type="presOf" srcId="{828ADBE2-4D83-4CAD-83E9-44D3ACB95E7E}" destId="{6DD75533-AE30-4AD9-A683-EEC71D4F53A3}" srcOrd="0" destOrd="0" presId="urn:microsoft.com/office/officeart/2005/8/layout/orgChart1"/>
    <dgm:cxn modelId="{398DD92A-EB7A-47AE-8D98-73D52FDB9FEC}" type="presOf" srcId="{EC5C5C1B-BF61-4C16-B98E-F9A4D17B5419}" destId="{EA32EB95-DE32-4D84-A952-DE075ABA5E32}" srcOrd="0" destOrd="0" presId="urn:microsoft.com/office/officeart/2005/8/layout/orgChart1"/>
    <dgm:cxn modelId="{3385228B-82FB-4297-8D06-C3F6190246C0}" type="presOf" srcId="{55073F22-2773-43D2-BC4D-23A5323A3C13}" destId="{7A466AD1-B2CF-427A-9C2C-370E63A0A0DA}" srcOrd="0" destOrd="0" presId="urn:microsoft.com/office/officeart/2005/8/layout/orgChart1"/>
    <dgm:cxn modelId="{E4DA790D-A944-4939-991C-EA33BBF268BA}" type="presOf" srcId="{825F5EEA-9965-479A-BF78-D8C85AAA0D12}" destId="{57DDE179-DBC9-49C9-9D3B-77774DC4E6FC}" srcOrd="0" destOrd="0" presId="urn:microsoft.com/office/officeart/2005/8/layout/orgChart1"/>
    <dgm:cxn modelId="{2E44291E-B9AE-4F4C-84E3-0935C33C0454}" type="presOf" srcId="{EC5C5C1B-BF61-4C16-B98E-F9A4D17B5419}" destId="{DE555859-7CBD-4D0A-9D73-795735C6C53A}" srcOrd="1" destOrd="0" presId="urn:microsoft.com/office/officeart/2005/8/layout/orgChart1"/>
    <dgm:cxn modelId="{3D0BEF03-80A5-4974-B9D5-E371851AD8F9}" type="presOf" srcId="{825F5EEA-9965-479A-BF78-D8C85AAA0D12}" destId="{50DA1F8C-0D84-4B91-ACCE-6FA881A136B6}" srcOrd="1" destOrd="0" presId="urn:microsoft.com/office/officeart/2005/8/layout/orgChart1"/>
    <dgm:cxn modelId="{8124B473-BD95-4CA9-9940-6F3F16753689}" type="presOf" srcId="{ABB85C10-B1EA-4748-9706-6780F9347EA0}" destId="{F353DDCC-FD59-4106-829E-03B3D9F15E99}" srcOrd="0" destOrd="0" presId="urn:microsoft.com/office/officeart/2005/8/layout/orgChart1"/>
    <dgm:cxn modelId="{FA5B6262-5BCC-4939-B86D-CAFD1CA352CB}" type="presOf" srcId="{828ADBE2-4D83-4CAD-83E9-44D3ACB95E7E}" destId="{894EDB79-CF09-44D9-A7B9-12D0FCC7CA5D}" srcOrd="1" destOrd="0" presId="urn:microsoft.com/office/officeart/2005/8/layout/orgChart1"/>
    <dgm:cxn modelId="{FB5B1D0C-6872-4F2A-B34A-23937D0D00AF}" srcId="{55073F22-2773-43D2-BC4D-23A5323A3C13}" destId="{EC5C5C1B-BF61-4C16-B98E-F9A4D17B5419}" srcOrd="2" destOrd="0" parTransId="{DD95A136-B7AD-45B4-874E-E44B1F86BB6B}" sibTransId="{7B2344D4-B5C4-4A1F-992E-EB2C4FCEB30B}"/>
    <dgm:cxn modelId="{CE0A606F-B158-46B3-B160-DD35954D9EE2}" srcId="{55073F22-2773-43D2-BC4D-23A5323A3C13}" destId="{828ADBE2-4D83-4CAD-83E9-44D3ACB95E7E}" srcOrd="0" destOrd="0" parTransId="{249AEFCA-32AF-49C7-8BCC-C8715380BF07}" sibTransId="{F5C7BB2D-3957-4A86-B438-92FC0BD8870A}"/>
    <dgm:cxn modelId="{169463CC-8D95-415F-B6A6-34F3760AFE64}" srcId="{55073F22-2773-43D2-BC4D-23A5323A3C13}" destId="{825F5EEA-9965-479A-BF78-D8C85AAA0D12}" srcOrd="1" destOrd="0" parTransId="{ABB85C10-B1EA-4748-9706-6780F9347EA0}" sibTransId="{7B8C7592-12C2-4D90-A5A3-94123ABDA190}"/>
    <dgm:cxn modelId="{B92B8F2B-F599-4AF3-88AB-8C9199C5EAB8}" type="presOf" srcId="{249AEFCA-32AF-49C7-8BCC-C8715380BF07}" destId="{FDBC179D-A77A-4B9A-A801-B23EC25B3FC3}" srcOrd="0" destOrd="0" presId="urn:microsoft.com/office/officeart/2005/8/layout/orgChart1"/>
    <dgm:cxn modelId="{3D5D959B-CE0F-4B5A-A5B6-2B2805219FE3}" type="presOf" srcId="{DD95A136-B7AD-45B4-874E-E44B1F86BB6B}" destId="{DE730C2D-3352-49AE-AA3D-EA647E024284}" srcOrd="0" destOrd="0" presId="urn:microsoft.com/office/officeart/2005/8/layout/orgChart1"/>
    <dgm:cxn modelId="{0B2B42B3-6002-4015-B4FF-25844C077866}" type="presParOf" srcId="{58FA3F01-3300-4A4C-9325-742FB30E88FB}" destId="{8B883C28-8F35-4FE7-8B5F-03970DD2A71B}" srcOrd="0" destOrd="0" presId="urn:microsoft.com/office/officeart/2005/8/layout/orgChart1"/>
    <dgm:cxn modelId="{1AFA43D8-1753-4D87-8A1D-FA91D1A0FF38}" type="presParOf" srcId="{8B883C28-8F35-4FE7-8B5F-03970DD2A71B}" destId="{A9EE2B15-8808-4086-82D7-7451446E577E}" srcOrd="0" destOrd="0" presId="urn:microsoft.com/office/officeart/2005/8/layout/orgChart1"/>
    <dgm:cxn modelId="{AE288244-5634-429E-83E3-95A874280369}" type="presParOf" srcId="{A9EE2B15-8808-4086-82D7-7451446E577E}" destId="{7A466AD1-B2CF-427A-9C2C-370E63A0A0DA}" srcOrd="0" destOrd="0" presId="urn:microsoft.com/office/officeart/2005/8/layout/orgChart1"/>
    <dgm:cxn modelId="{CE474888-88BB-43E8-B8CA-297F05252987}" type="presParOf" srcId="{A9EE2B15-8808-4086-82D7-7451446E577E}" destId="{E7B85CD6-6E2F-4A25-8B6A-E1264C589962}" srcOrd="1" destOrd="0" presId="urn:microsoft.com/office/officeart/2005/8/layout/orgChart1"/>
    <dgm:cxn modelId="{DA4B5DB7-5773-4E75-AE14-7BC2A2B8C726}" type="presParOf" srcId="{8B883C28-8F35-4FE7-8B5F-03970DD2A71B}" destId="{E744DF4C-00D0-4ACD-9E52-4D3E604B41E6}" srcOrd="1" destOrd="0" presId="urn:microsoft.com/office/officeart/2005/8/layout/orgChart1"/>
    <dgm:cxn modelId="{E6B2462B-ED4F-4EAD-B358-99521BC74919}" type="presParOf" srcId="{E744DF4C-00D0-4ACD-9E52-4D3E604B41E6}" destId="{FDBC179D-A77A-4B9A-A801-B23EC25B3FC3}" srcOrd="0" destOrd="0" presId="urn:microsoft.com/office/officeart/2005/8/layout/orgChart1"/>
    <dgm:cxn modelId="{43970216-B620-4E4E-BAEE-9BBE87499E2F}" type="presParOf" srcId="{E744DF4C-00D0-4ACD-9E52-4D3E604B41E6}" destId="{CE9194D9-1DD5-480A-8CBA-F82C98EA5FF6}" srcOrd="1" destOrd="0" presId="urn:microsoft.com/office/officeart/2005/8/layout/orgChart1"/>
    <dgm:cxn modelId="{9C0072E7-7326-4B63-828F-05263B151962}" type="presParOf" srcId="{CE9194D9-1DD5-480A-8CBA-F82C98EA5FF6}" destId="{08FBB39A-5107-4B16-8094-31637C6CDABA}" srcOrd="0" destOrd="0" presId="urn:microsoft.com/office/officeart/2005/8/layout/orgChart1"/>
    <dgm:cxn modelId="{9525BEBC-4F49-4D38-A6A6-A962846CEA5D}" type="presParOf" srcId="{08FBB39A-5107-4B16-8094-31637C6CDABA}" destId="{6DD75533-AE30-4AD9-A683-EEC71D4F53A3}" srcOrd="0" destOrd="0" presId="urn:microsoft.com/office/officeart/2005/8/layout/orgChart1"/>
    <dgm:cxn modelId="{ECE98D3F-D0A1-4316-A804-058BA68F88F0}" type="presParOf" srcId="{08FBB39A-5107-4B16-8094-31637C6CDABA}" destId="{894EDB79-CF09-44D9-A7B9-12D0FCC7CA5D}" srcOrd="1" destOrd="0" presId="urn:microsoft.com/office/officeart/2005/8/layout/orgChart1"/>
    <dgm:cxn modelId="{7E69A5FE-E9E6-4754-B9F7-182D6A000793}" type="presParOf" srcId="{CE9194D9-1DD5-480A-8CBA-F82C98EA5FF6}" destId="{F775074D-FF24-4ED4-8B2C-B0A4B42D9AF3}" srcOrd="1" destOrd="0" presId="urn:microsoft.com/office/officeart/2005/8/layout/orgChart1"/>
    <dgm:cxn modelId="{915DE24C-1132-4791-AB0D-0555505B518F}" type="presParOf" srcId="{CE9194D9-1DD5-480A-8CBA-F82C98EA5FF6}" destId="{836F560E-055A-40D9-AFC8-DD9662D388D8}" srcOrd="2" destOrd="0" presId="urn:microsoft.com/office/officeart/2005/8/layout/orgChart1"/>
    <dgm:cxn modelId="{796B91A4-ACCE-4DB8-A11B-C646DC142DAB}" type="presParOf" srcId="{E744DF4C-00D0-4ACD-9E52-4D3E604B41E6}" destId="{F353DDCC-FD59-4106-829E-03B3D9F15E99}" srcOrd="2" destOrd="0" presId="urn:microsoft.com/office/officeart/2005/8/layout/orgChart1"/>
    <dgm:cxn modelId="{2F67C18D-044D-4B88-AB03-96F1B1FF0E6B}" type="presParOf" srcId="{E744DF4C-00D0-4ACD-9E52-4D3E604B41E6}" destId="{72669CA2-E0CD-4F49-A3EC-138455C5F6E5}" srcOrd="3" destOrd="0" presId="urn:microsoft.com/office/officeart/2005/8/layout/orgChart1"/>
    <dgm:cxn modelId="{DDB2E25E-5A0B-4ADA-9BCA-E9F1C4772161}" type="presParOf" srcId="{72669CA2-E0CD-4F49-A3EC-138455C5F6E5}" destId="{DD5780F1-2401-4A9F-BAC8-10643DE31F4B}" srcOrd="0" destOrd="0" presId="urn:microsoft.com/office/officeart/2005/8/layout/orgChart1"/>
    <dgm:cxn modelId="{4D5A8A73-20F6-4546-969A-5AE8330675B6}" type="presParOf" srcId="{DD5780F1-2401-4A9F-BAC8-10643DE31F4B}" destId="{57DDE179-DBC9-49C9-9D3B-77774DC4E6FC}" srcOrd="0" destOrd="0" presId="urn:microsoft.com/office/officeart/2005/8/layout/orgChart1"/>
    <dgm:cxn modelId="{AF5ECBD0-5C8D-4336-8F16-E2D84045701A}" type="presParOf" srcId="{DD5780F1-2401-4A9F-BAC8-10643DE31F4B}" destId="{50DA1F8C-0D84-4B91-ACCE-6FA881A136B6}" srcOrd="1" destOrd="0" presId="urn:microsoft.com/office/officeart/2005/8/layout/orgChart1"/>
    <dgm:cxn modelId="{E4AC3C6D-CA81-42FE-B8FD-787683977230}" type="presParOf" srcId="{72669CA2-E0CD-4F49-A3EC-138455C5F6E5}" destId="{A33730CF-4DD5-453C-9739-9C208D822914}" srcOrd="1" destOrd="0" presId="urn:microsoft.com/office/officeart/2005/8/layout/orgChart1"/>
    <dgm:cxn modelId="{84B8A674-C58D-4428-8886-144A0D3F7421}" type="presParOf" srcId="{72669CA2-E0CD-4F49-A3EC-138455C5F6E5}" destId="{6AEF954F-DCF9-420C-8707-058EEB2047C5}" srcOrd="2" destOrd="0" presId="urn:microsoft.com/office/officeart/2005/8/layout/orgChart1"/>
    <dgm:cxn modelId="{BC5BC867-2B25-4C83-A5C0-AD8872A6E6A7}" type="presParOf" srcId="{E744DF4C-00D0-4ACD-9E52-4D3E604B41E6}" destId="{DE730C2D-3352-49AE-AA3D-EA647E024284}" srcOrd="4" destOrd="0" presId="urn:microsoft.com/office/officeart/2005/8/layout/orgChart1"/>
    <dgm:cxn modelId="{33F87C76-FF04-4CAE-B495-812153410B50}" type="presParOf" srcId="{E744DF4C-00D0-4ACD-9E52-4D3E604B41E6}" destId="{B48354F8-2251-45C3-8471-902FDD720483}" srcOrd="5" destOrd="0" presId="urn:microsoft.com/office/officeart/2005/8/layout/orgChart1"/>
    <dgm:cxn modelId="{9EFCCB6A-5B19-4F41-BFF6-48042432F4C2}" type="presParOf" srcId="{B48354F8-2251-45C3-8471-902FDD720483}" destId="{7DD1CD51-DDB4-41C8-BFB4-BD51B20CA7A8}" srcOrd="0" destOrd="0" presId="urn:microsoft.com/office/officeart/2005/8/layout/orgChart1"/>
    <dgm:cxn modelId="{EDCF6671-85AC-4D0E-8FAF-F1760765E725}" type="presParOf" srcId="{7DD1CD51-DDB4-41C8-BFB4-BD51B20CA7A8}" destId="{EA32EB95-DE32-4D84-A952-DE075ABA5E32}" srcOrd="0" destOrd="0" presId="urn:microsoft.com/office/officeart/2005/8/layout/orgChart1"/>
    <dgm:cxn modelId="{9CDD0843-1E2F-4EFE-902D-7CEC8CEBF946}" type="presParOf" srcId="{7DD1CD51-DDB4-41C8-BFB4-BD51B20CA7A8}" destId="{DE555859-7CBD-4D0A-9D73-795735C6C53A}" srcOrd="1" destOrd="0" presId="urn:microsoft.com/office/officeart/2005/8/layout/orgChart1"/>
    <dgm:cxn modelId="{F9D77BE6-D920-4105-895C-87CC6ECC7442}" type="presParOf" srcId="{B48354F8-2251-45C3-8471-902FDD720483}" destId="{E84A961D-6419-42BE-9EC5-3ED29F2AC297}" srcOrd="1" destOrd="0" presId="urn:microsoft.com/office/officeart/2005/8/layout/orgChart1"/>
    <dgm:cxn modelId="{A2D3173B-2D17-4178-AA52-06BADB8F6511}" type="presParOf" srcId="{B48354F8-2251-45C3-8471-902FDD720483}" destId="{B98A883F-3D49-40A3-B3EE-3E109C0C7CE4}" srcOrd="2" destOrd="0" presId="urn:microsoft.com/office/officeart/2005/8/layout/orgChart1"/>
    <dgm:cxn modelId="{5C0DB93D-1A38-4187-876F-BF47EC19A4A3}" type="presParOf" srcId="{8B883C28-8F35-4FE7-8B5F-03970DD2A71B}" destId="{F6ABD0A0-091D-4702-A4EC-0025FE9576F8}" srcOrd="2" destOrd="0" presId="urn:microsoft.com/office/officeart/2005/8/layout/orgChart1"/>
  </dgm:cxnLst>
  <dgm:bg>
    <a:solidFill>
      <a:srgbClr val="00B050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C207E3-5A25-4642-8BF4-50603AD022C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5073F22-2773-43D2-BC4D-23A5323A3C13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Munkavédelmi hatóság: </a:t>
          </a:r>
          <a:r>
            <a:rPr lang="hu-HU" sz="1200" b="1" i="1" dirty="0">
              <a:solidFill>
                <a:srgbClr val="002060"/>
              </a:solidFill>
            </a:rPr>
            <a:t>kivizsgál, intézkedik</a:t>
          </a:r>
        </a:p>
      </dgm:t>
    </dgm:pt>
    <dgm:pt modelId="{5AFB27A4-1CCF-4ECA-ADCE-DE5B8F06F76D}" type="parTrans" cxnId="{53347486-CE4F-4645-BD3C-8DD40886C9A9}">
      <dgm:prSet/>
      <dgm:spPr/>
      <dgm:t>
        <a:bodyPr/>
        <a:lstStyle/>
        <a:p>
          <a:endParaRPr lang="hu-HU" sz="1000"/>
        </a:p>
      </dgm:t>
    </dgm:pt>
    <dgm:pt modelId="{6A9A588A-E0C5-4400-B1EC-CAB979B33BEE}" type="sibTrans" cxnId="{53347486-CE4F-4645-BD3C-8DD40886C9A9}">
      <dgm:prSet/>
      <dgm:spPr/>
      <dgm:t>
        <a:bodyPr/>
        <a:lstStyle/>
        <a:p>
          <a:endParaRPr lang="hu-HU" sz="1000"/>
        </a:p>
      </dgm:t>
    </dgm:pt>
    <dgm:pt modelId="{828ADBE2-4D83-4CAD-83E9-44D3ACB95E7E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Munkáltató mv.-i szakembere</a:t>
          </a:r>
        </a:p>
      </dgm:t>
    </dgm:pt>
    <dgm:pt modelId="{249AEFCA-32AF-49C7-8BCC-C8715380BF07}" type="parTrans" cxnId="{CE0A606F-B158-46B3-B160-DD35954D9EE2}">
      <dgm:prSet/>
      <dgm:spPr/>
      <dgm:t>
        <a:bodyPr/>
        <a:lstStyle/>
        <a:p>
          <a:endParaRPr lang="hu-HU" sz="1000"/>
        </a:p>
      </dgm:t>
    </dgm:pt>
    <dgm:pt modelId="{F5C7BB2D-3957-4A86-B438-92FC0BD8870A}" type="sibTrans" cxnId="{CE0A606F-B158-46B3-B160-DD35954D9EE2}">
      <dgm:prSet/>
      <dgm:spPr/>
      <dgm:t>
        <a:bodyPr/>
        <a:lstStyle/>
        <a:p>
          <a:endParaRPr lang="hu-HU" sz="1000"/>
        </a:p>
      </dgm:t>
    </dgm:pt>
    <dgm:pt modelId="{825F5EEA-9965-479A-BF78-D8C85AAA0D12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FESZ</a:t>
          </a:r>
        </a:p>
      </dgm:t>
    </dgm:pt>
    <dgm:pt modelId="{ABB85C10-B1EA-4748-9706-6780F9347EA0}" type="parTrans" cxnId="{169463CC-8D95-415F-B6A6-34F3760AFE64}">
      <dgm:prSet/>
      <dgm:spPr/>
      <dgm:t>
        <a:bodyPr/>
        <a:lstStyle/>
        <a:p>
          <a:endParaRPr lang="hu-HU" sz="1000"/>
        </a:p>
      </dgm:t>
    </dgm:pt>
    <dgm:pt modelId="{7B8C7592-12C2-4D90-A5A3-94123ABDA190}" type="sibTrans" cxnId="{169463CC-8D95-415F-B6A6-34F3760AFE64}">
      <dgm:prSet/>
      <dgm:spPr/>
      <dgm:t>
        <a:bodyPr/>
        <a:lstStyle/>
        <a:p>
          <a:endParaRPr lang="hu-HU" sz="1000"/>
        </a:p>
      </dgm:t>
    </dgm:pt>
    <dgm:pt modelId="{EC5C5C1B-BF61-4C16-B98E-F9A4D17B5419}">
      <dgm:prSet phldrT="[Szöveg]" custT="1"/>
      <dgm:spPr>
        <a:ln w="31750">
          <a:solidFill>
            <a:schemeClr val="bg1"/>
          </a:solidFill>
        </a:ln>
      </dgm:spPr>
      <dgm:t>
        <a:bodyPr/>
        <a:lstStyle/>
        <a:p>
          <a:r>
            <a:rPr lang="hu-HU" sz="1200" b="1" dirty="0">
              <a:solidFill>
                <a:srgbClr val="002060"/>
              </a:solidFill>
            </a:rPr>
            <a:t>Érdek-képviselet</a:t>
          </a:r>
        </a:p>
      </dgm:t>
    </dgm:pt>
    <dgm:pt modelId="{DD95A136-B7AD-45B4-874E-E44B1F86BB6B}" type="parTrans" cxnId="{FB5B1D0C-6872-4F2A-B34A-23937D0D00AF}">
      <dgm:prSet/>
      <dgm:spPr/>
      <dgm:t>
        <a:bodyPr/>
        <a:lstStyle/>
        <a:p>
          <a:endParaRPr lang="hu-HU" sz="1000"/>
        </a:p>
      </dgm:t>
    </dgm:pt>
    <dgm:pt modelId="{7B2344D4-B5C4-4A1F-992E-EB2C4FCEB30B}" type="sibTrans" cxnId="{FB5B1D0C-6872-4F2A-B34A-23937D0D00AF}">
      <dgm:prSet/>
      <dgm:spPr/>
      <dgm:t>
        <a:bodyPr/>
        <a:lstStyle/>
        <a:p>
          <a:endParaRPr lang="hu-HU" sz="1000"/>
        </a:p>
      </dgm:t>
    </dgm:pt>
    <dgm:pt modelId="{12715C1F-17DF-46FE-9507-F8D8B8EDD024}" type="asst">
      <dgm:prSet phldrT="[Szöveg]" custT="1"/>
      <dgm:spPr>
        <a:ln w="25400">
          <a:solidFill>
            <a:srgbClr val="FF0000"/>
          </a:solidFill>
          <a:prstDash val="dash"/>
        </a:ln>
      </dgm:spPr>
      <dgm:t>
        <a:bodyPr/>
        <a:lstStyle/>
        <a:p>
          <a:r>
            <a:rPr lang="hu-HU" sz="1000" dirty="0">
              <a:solidFill>
                <a:srgbClr val="002060"/>
              </a:solidFill>
            </a:rPr>
            <a:t>NGM orvosa</a:t>
          </a:r>
        </a:p>
      </dgm:t>
    </dgm:pt>
    <dgm:pt modelId="{B1F1220E-3979-4487-AE47-9B7390DA642C}" type="sibTrans" cxnId="{898BEFF1-0E1E-44FA-BACA-99C85616E5D1}">
      <dgm:prSet/>
      <dgm:spPr/>
      <dgm:t>
        <a:bodyPr/>
        <a:lstStyle/>
        <a:p>
          <a:endParaRPr lang="hu-HU" sz="1000"/>
        </a:p>
      </dgm:t>
    </dgm:pt>
    <dgm:pt modelId="{BD95B389-80B0-480B-8B47-FF6916AEED92}" type="parTrans" cxnId="{898BEFF1-0E1E-44FA-BACA-99C85616E5D1}">
      <dgm:prSet/>
      <dgm:spPr/>
      <dgm:t>
        <a:bodyPr/>
        <a:lstStyle/>
        <a:p>
          <a:endParaRPr lang="hu-HU" sz="1000"/>
        </a:p>
      </dgm:t>
    </dgm:pt>
    <dgm:pt modelId="{58FA3F01-3300-4A4C-9325-742FB30E88FB}" type="pres">
      <dgm:prSet presAssocID="{43C207E3-5A25-4642-8BF4-50603AD022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8B883C28-8F35-4FE7-8B5F-03970DD2A71B}" type="pres">
      <dgm:prSet presAssocID="{55073F22-2773-43D2-BC4D-23A5323A3C13}" presName="hierRoot1" presStyleCnt="0">
        <dgm:presLayoutVars>
          <dgm:hierBranch val="init"/>
        </dgm:presLayoutVars>
      </dgm:prSet>
      <dgm:spPr/>
    </dgm:pt>
    <dgm:pt modelId="{A9EE2B15-8808-4086-82D7-7451446E577E}" type="pres">
      <dgm:prSet presAssocID="{55073F22-2773-43D2-BC4D-23A5323A3C13}" presName="rootComposite1" presStyleCnt="0"/>
      <dgm:spPr/>
    </dgm:pt>
    <dgm:pt modelId="{7A466AD1-B2CF-427A-9C2C-370E63A0A0DA}" type="pres">
      <dgm:prSet presAssocID="{55073F22-2773-43D2-BC4D-23A5323A3C13}" presName="rootText1" presStyleLbl="node0" presStyleIdx="0" presStyleCnt="1" custScaleX="342403" custScaleY="194315" custLinFactNeighborX="3525" custLinFactNeighborY="6607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E7B85CD6-6E2F-4A25-8B6A-E1264C589962}" type="pres">
      <dgm:prSet presAssocID="{55073F22-2773-43D2-BC4D-23A5323A3C13}" presName="rootConnector1" presStyleLbl="node1" presStyleIdx="0" presStyleCnt="0"/>
      <dgm:spPr/>
      <dgm:t>
        <a:bodyPr/>
        <a:lstStyle/>
        <a:p>
          <a:endParaRPr lang="hu-HU"/>
        </a:p>
      </dgm:t>
    </dgm:pt>
    <dgm:pt modelId="{E744DF4C-00D0-4ACD-9E52-4D3E604B41E6}" type="pres">
      <dgm:prSet presAssocID="{55073F22-2773-43D2-BC4D-23A5323A3C13}" presName="hierChild2" presStyleCnt="0"/>
      <dgm:spPr/>
    </dgm:pt>
    <dgm:pt modelId="{FDBC179D-A77A-4B9A-A801-B23EC25B3FC3}" type="pres">
      <dgm:prSet presAssocID="{249AEFCA-32AF-49C7-8BCC-C8715380BF07}" presName="Name37" presStyleLbl="parChTrans1D2" presStyleIdx="0" presStyleCnt="4"/>
      <dgm:spPr/>
      <dgm:t>
        <a:bodyPr/>
        <a:lstStyle/>
        <a:p>
          <a:endParaRPr lang="hu-HU"/>
        </a:p>
      </dgm:t>
    </dgm:pt>
    <dgm:pt modelId="{CE9194D9-1DD5-480A-8CBA-F82C98EA5FF6}" type="pres">
      <dgm:prSet presAssocID="{828ADBE2-4D83-4CAD-83E9-44D3ACB95E7E}" presName="hierRoot2" presStyleCnt="0">
        <dgm:presLayoutVars>
          <dgm:hierBranch val="init"/>
        </dgm:presLayoutVars>
      </dgm:prSet>
      <dgm:spPr/>
    </dgm:pt>
    <dgm:pt modelId="{08FBB39A-5107-4B16-8094-31637C6CDABA}" type="pres">
      <dgm:prSet presAssocID="{828ADBE2-4D83-4CAD-83E9-44D3ACB95E7E}" presName="rootComposite" presStyleCnt="0"/>
      <dgm:spPr/>
    </dgm:pt>
    <dgm:pt modelId="{6DD75533-AE30-4AD9-A683-EEC71D4F53A3}" type="pres">
      <dgm:prSet presAssocID="{828ADBE2-4D83-4CAD-83E9-44D3ACB95E7E}" presName="rootText" presStyleLbl="node2" presStyleIdx="0" presStyleCnt="3" custScaleX="192000" custScaleY="204596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94EDB79-CF09-44D9-A7B9-12D0FCC7CA5D}" type="pres">
      <dgm:prSet presAssocID="{828ADBE2-4D83-4CAD-83E9-44D3ACB95E7E}" presName="rootConnector" presStyleLbl="node2" presStyleIdx="0" presStyleCnt="3"/>
      <dgm:spPr/>
      <dgm:t>
        <a:bodyPr/>
        <a:lstStyle/>
        <a:p>
          <a:endParaRPr lang="hu-HU"/>
        </a:p>
      </dgm:t>
    </dgm:pt>
    <dgm:pt modelId="{F775074D-FF24-4ED4-8B2C-B0A4B42D9AF3}" type="pres">
      <dgm:prSet presAssocID="{828ADBE2-4D83-4CAD-83E9-44D3ACB95E7E}" presName="hierChild4" presStyleCnt="0"/>
      <dgm:spPr/>
    </dgm:pt>
    <dgm:pt modelId="{836F560E-055A-40D9-AFC8-DD9662D388D8}" type="pres">
      <dgm:prSet presAssocID="{828ADBE2-4D83-4CAD-83E9-44D3ACB95E7E}" presName="hierChild5" presStyleCnt="0"/>
      <dgm:spPr/>
    </dgm:pt>
    <dgm:pt modelId="{F353DDCC-FD59-4106-829E-03B3D9F15E99}" type="pres">
      <dgm:prSet presAssocID="{ABB85C10-B1EA-4748-9706-6780F9347EA0}" presName="Name37" presStyleLbl="parChTrans1D2" presStyleIdx="1" presStyleCnt="4"/>
      <dgm:spPr/>
      <dgm:t>
        <a:bodyPr/>
        <a:lstStyle/>
        <a:p>
          <a:endParaRPr lang="hu-HU"/>
        </a:p>
      </dgm:t>
    </dgm:pt>
    <dgm:pt modelId="{72669CA2-E0CD-4F49-A3EC-138455C5F6E5}" type="pres">
      <dgm:prSet presAssocID="{825F5EEA-9965-479A-BF78-D8C85AAA0D12}" presName="hierRoot2" presStyleCnt="0">
        <dgm:presLayoutVars>
          <dgm:hierBranch val="init"/>
        </dgm:presLayoutVars>
      </dgm:prSet>
      <dgm:spPr/>
    </dgm:pt>
    <dgm:pt modelId="{DD5780F1-2401-4A9F-BAC8-10643DE31F4B}" type="pres">
      <dgm:prSet presAssocID="{825F5EEA-9965-479A-BF78-D8C85AAA0D12}" presName="rootComposite" presStyleCnt="0"/>
      <dgm:spPr/>
    </dgm:pt>
    <dgm:pt modelId="{57DDE179-DBC9-49C9-9D3B-77774DC4E6FC}" type="pres">
      <dgm:prSet presAssocID="{825F5EEA-9965-479A-BF78-D8C85AAA0D1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0DA1F8C-0D84-4B91-ACCE-6FA881A136B6}" type="pres">
      <dgm:prSet presAssocID="{825F5EEA-9965-479A-BF78-D8C85AAA0D12}" presName="rootConnector" presStyleLbl="node2" presStyleIdx="1" presStyleCnt="3"/>
      <dgm:spPr/>
      <dgm:t>
        <a:bodyPr/>
        <a:lstStyle/>
        <a:p>
          <a:endParaRPr lang="hu-HU"/>
        </a:p>
      </dgm:t>
    </dgm:pt>
    <dgm:pt modelId="{A33730CF-4DD5-453C-9739-9C208D822914}" type="pres">
      <dgm:prSet presAssocID="{825F5EEA-9965-479A-BF78-D8C85AAA0D12}" presName="hierChild4" presStyleCnt="0"/>
      <dgm:spPr/>
    </dgm:pt>
    <dgm:pt modelId="{6AEF954F-DCF9-420C-8707-058EEB2047C5}" type="pres">
      <dgm:prSet presAssocID="{825F5EEA-9965-479A-BF78-D8C85AAA0D12}" presName="hierChild5" presStyleCnt="0"/>
      <dgm:spPr/>
    </dgm:pt>
    <dgm:pt modelId="{DE730C2D-3352-49AE-AA3D-EA647E024284}" type="pres">
      <dgm:prSet presAssocID="{DD95A136-B7AD-45B4-874E-E44B1F86BB6B}" presName="Name37" presStyleLbl="parChTrans1D2" presStyleIdx="2" presStyleCnt="4"/>
      <dgm:spPr/>
      <dgm:t>
        <a:bodyPr/>
        <a:lstStyle/>
        <a:p>
          <a:endParaRPr lang="hu-HU"/>
        </a:p>
      </dgm:t>
    </dgm:pt>
    <dgm:pt modelId="{B48354F8-2251-45C3-8471-902FDD720483}" type="pres">
      <dgm:prSet presAssocID="{EC5C5C1B-BF61-4C16-B98E-F9A4D17B5419}" presName="hierRoot2" presStyleCnt="0">
        <dgm:presLayoutVars>
          <dgm:hierBranch val="init"/>
        </dgm:presLayoutVars>
      </dgm:prSet>
      <dgm:spPr/>
    </dgm:pt>
    <dgm:pt modelId="{7DD1CD51-DDB4-41C8-BFB4-BD51B20CA7A8}" type="pres">
      <dgm:prSet presAssocID="{EC5C5C1B-BF61-4C16-B98E-F9A4D17B5419}" presName="rootComposite" presStyleCnt="0"/>
      <dgm:spPr/>
    </dgm:pt>
    <dgm:pt modelId="{EA32EB95-DE32-4D84-A952-DE075ABA5E32}" type="pres">
      <dgm:prSet presAssocID="{EC5C5C1B-BF61-4C16-B98E-F9A4D17B5419}" presName="rootText" presStyleLbl="node2" presStyleIdx="2" presStyleCnt="3" custScaleX="141639" custScaleY="182715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E555859-7CBD-4D0A-9D73-795735C6C53A}" type="pres">
      <dgm:prSet presAssocID="{EC5C5C1B-BF61-4C16-B98E-F9A4D17B5419}" presName="rootConnector" presStyleLbl="node2" presStyleIdx="2" presStyleCnt="3"/>
      <dgm:spPr/>
      <dgm:t>
        <a:bodyPr/>
        <a:lstStyle/>
        <a:p>
          <a:endParaRPr lang="hu-HU"/>
        </a:p>
      </dgm:t>
    </dgm:pt>
    <dgm:pt modelId="{E84A961D-6419-42BE-9EC5-3ED29F2AC297}" type="pres">
      <dgm:prSet presAssocID="{EC5C5C1B-BF61-4C16-B98E-F9A4D17B5419}" presName="hierChild4" presStyleCnt="0"/>
      <dgm:spPr/>
    </dgm:pt>
    <dgm:pt modelId="{B98A883F-3D49-40A3-B3EE-3E109C0C7CE4}" type="pres">
      <dgm:prSet presAssocID="{EC5C5C1B-BF61-4C16-B98E-F9A4D17B5419}" presName="hierChild5" presStyleCnt="0"/>
      <dgm:spPr/>
    </dgm:pt>
    <dgm:pt modelId="{F6ABD0A0-091D-4702-A4EC-0025FE9576F8}" type="pres">
      <dgm:prSet presAssocID="{55073F22-2773-43D2-BC4D-23A5323A3C13}" presName="hierChild3" presStyleCnt="0"/>
      <dgm:spPr/>
    </dgm:pt>
    <dgm:pt modelId="{0784688E-DCBA-4596-A302-C990A00790F6}" type="pres">
      <dgm:prSet presAssocID="{BD95B389-80B0-480B-8B47-FF6916AEED92}" presName="Name111" presStyleLbl="parChTrans1D2" presStyleIdx="3" presStyleCnt="4"/>
      <dgm:spPr/>
      <dgm:t>
        <a:bodyPr/>
        <a:lstStyle/>
        <a:p>
          <a:endParaRPr lang="hu-HU"/>
        </a:p>
      </dgm:t>
    </dgm:pt>
    <dgm:pt modelId="{268A25CF-625C-440D-8AFD-648D0216D5B8}" type="pres">
      <dgm:prSet presAssocID="{12715C1F-17DF-46FE-9507-F8D8B8EDD024}" presName="hierRoot3" presStyleCnt="0">
        <dgm:presLayoutVars>
          <dgm:hierBranch val="init"/>
        </dgm:presLayoutVars>
      </dgm:prSet>
      <dgm:spPr/>
    </dgm:pt>
    <dgm:pt modelId="{6AFD8E56-7A8A-4EF0-8AD8-A1959250A5B9}" type="pres">
      <dgm:prSet presAssocID="{12715C1F-17DF-46FE-9507-F8D8B8EDD024}" presName="rootComposite3" presStyleCnt="0"/>
      <dgm:spPr/>
    </dgm:pt>
    <dgm:pt modelId="{207E730E-EBA6-4D91-A404-285248304290}" type="pres">
      <dgm:prSet presAssocID="{12715C1F-17DF-46FE-9507-F8D8B8EDD024}" presName="rootText3" presStyleLbl="asst1" presStyleIdx="0" presStyleCnt="1" custScaleX="113359" custScaleY="15279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565B3461-26D1-4446-A225-0DC3E2577BB5}" type="pres">
      <dgm:prSet presAssocID="{12715C1F-17DF-46FE-9507-F8D8B8EDD024}" presName="rootConnector3" presStyleLbl="asst1" presStyleIdx="0" presStyleCnt="1"/>
      <dgm:spPr/>
      <dgm:t>
        <a:bodyPr/>
        <a:lstStyle/>
        <a:p>
          <a:endParaRPr lang="hu-HU"/>
        </a:p>
      </dgm:t>
    </dgm:pt>
    <dgm:pt modelId="{3A5F41DB-1534-43C9-A782-61FD3B15132D}" type="pres">
      <dgm:prSet presAssocID="{12715C1F-17DF-46FE-9507-F8D8B8EDD024}" presName="hierChild6" presStyleCnt="0"/>
      <dgm:spPr/>
    </dgm:pt>
    <dgm:pt modelId="{4641706A-4E2D-4CF5-A864-15F2FB0803B7}" type="pres">
      <dgm:prSet presAssocID="{12715C1F-17DF-46FE-9507-F8D8B8EDD024}" presName="hierChild7" presStyleCnt="0"/>
      <dgm:spPr/>
    </dgm:pt>
  </dgm:ptLst>
  <dgm:cxnLst>
    <dgm:cxn modelId="{EDB0BE3F-DC9E-491A-8830-DBDE1B4EC30B}" type="presOf" srcId="{828ADBE2-4D83-4CAD-83E9-44D3ACB95E7E}" destId="{6DD75533-AE30-4AD9-A683-EEC71D4F53A3}" srcOrd="0" destOrd="0" presId="urn:microsoft.com/office/officeart/2005/8/layout/orgChart1"/>
    <dgm:cxn modelId="{9455764B-A25F-409E-9C7E-531B7342898F}" type="presOf" srcId="{EC5C5C1B-BF61-4C16-B98E-F9A4D17B5419}" destId="{EA32EB95-DE32-4D84-A952-DE075ABA5E32}" srcOrd="0" destOrd="0" presId="urn:microsoft.com/office/officeart/2005/8/layout/orgChart1"/>
    <dgm:cxn modelId="{D5BFF761-63FC-4888-B404-093106662782}" type="presOf" srcId="{ABB85C10-B1EA-4748-9706-6780F9347EA0}" destId="{F353DDCC-FD59-4106-829E-03B3D9F15E99}" srcOrd="0" destOrd="0" presId="urn:microsoft.com/office/officeart/2005/8/layout/orgChart1"/>
    <dgm:cxn modelId="{169463CC-8D95-415F-B6A6-34F3760AFE64}" srcId="{55073F22-2773-43D2-BC4D-23A5323A3C13}" destId="{825F5EEA-9965-479A-BF78-D8C85AAA0D12}" srcOrd="2" destOrd="0" parTransId="{ABB85C10-B1EA-4748-9706-6780F9347EA0}" sibTransId="{7B8C7592-12C2-4D90-A5A3-94123ABDA190}"/>
    <dgm:cxn modelId="{D0249186-3DD6-403E-97BE-67ECDC633E78}" type="presOf" srcId="{12715C1F-17DF-46FE-9507-F8D8B8EDD024}" destId="{207E730E-EBA6-4D91-A404-285248304290}" srcOrd="0" destOrd="0" presId="urn:microsoft.com/office/officeart/2005/8/layout/orgChart1"/>
    <dgm:cxn modelId="{53347486-CE4F-4645-BD3C-8DD40886C9A9}" srcId="{43C207E3-5A25-4642-8BF4-50603AD022CE}" destId="{55073F22-2773-43D2-BC4D-23A5323A3C13}" srcOrd="0" destOrd="0" parTransId="{5AFB27A4-1CCF-4ECA-ADCE-DE5B8F06F76D}" sibTransId="{6A9A588A-E0C5-4400-B1EC-CAB979B33BEE}"/>
    <dgm:cxn modelId="{F1A1DCE6-7D66-4188-851E-DEAAB2051C7C}" type="presOf" srcId="{55073F22-2773-43D2-BC4D-23A5323A3C13}" destId="{E7B85CD6-6E2F-4A25-8B6A-E1264C589962}" srcOrd="1" destOrd="0" presId="urn:microsoft.com/office/officeart/2005/8/layout/orgChart1"/>
    <dgm:cxn modelId="{01DF48A9-28C5-4984-A164-BBE3CBEF53B3}" type="presOf" srcId="{12715C1F-17DF-46FE-9507-F8D8B8EDD024}" destId="{565B3461-26D1-4446-A225-0DC3E2577BB5}" srcOrd="1" destOrd="0" presId="urn:microsoft.com/office/officeart/2005/8/layout/orgChart1"/>
    <dgm:cxn modelId="{E7AA60A1-5BDD-410C-A17B-F9DA5EF8600D}" type="presOf" srcId="{EC5C5C1B-BF61-4C16-B98E-F9A4D17B5419}" destId="{DE555859-7CBD-4D0A-9D73-795735C6C53A}" srcOrd="1" destOrd="0" presId="urn:microsoft.com/office/officeart/2005/8/layout/orgChart1"/>
    <dgm:cxn modelId="{A78676C5-2A42-4D29-BC35-736928F71475}" type="presOf" srcId="{DD95A136-B7AD-45B4-874E-E44B1F86BB6B}" destId="{DE730C2D-3352-49AE-AA3D-EA647E024284}" srcOrd="0" destOrd="0" presId="urn:microsoft.com/office/officeart/2005/8/layout/orgChart1"/>
    <dgm:cxn modelId="{7BD56E14-A4D4-4C23-AD3E-5AAACD4B6C01}" type="presOf" srcId="{825F5EEA-9965-479A-BF78-D8C85AAA0D12}" destId="{50DA1F8C-0D84-4B91-ACCE-6FA881A136B6}" srcOrd="1" destOrd="0" presId="urn:microsoft.com/office/officeart/2005/8/layout/orgChart1"/>
    <dgm:cxn modelId="{6FF7E49B-9B7E-4F25-842D-19F5938F55F1}" type="presOf" srcId="{249AEFCA-32AF-49C7-8BCC-C8715380BF07}" destId="{FDBC179D-A77A-4B9A-A801-B23EC25B3FC3}" srcOrd="0" destOrd="0" presId="urn:microsoft.com/office/officeart/2005/8/layout/orgChart1"/>
    <dgm:cxn modelId="{CE0A606F-B158-46B3-B160-DD35954D9EE2}" srcId="{55073F22-2773-43D2-BC4D-23A5323A3C13}" destId="{828ADBE2-4D83-4CAD-83E9-44D3ACB95E7E}" srcOrd="1" destOrd="0" parTransId="{249AEFCA-32AF-49C7-8BCC-C8715380BF07}" sibTransId="{F5C7BB2D-3957-4A86-B438-92FC0BD8870A}"/>
    <dgm:cxn modelId="{F99D8045-4950-4498-9B2A-93FE9D4CCE5B}" type="presOf" srcId="{BD95B389-80B0-480B-8B47-FF6916AEED92}" destId="{0784688E-DCBA-4596-A302-C990A00790F6}" srcOrd="0" destOrd="0" presId="urn:microsoft.com/office/officeart/2005/8/layout/orgChart1"/>
    <dgm:cxn modelId="{2DC02D21-D0A2-4252-902C-4B5C496DC919}" type="presOf" srcId="{825F5EEA-9965-479A-BF78-D8C85AAA0D12}" destId="{57DDE179-DBC9-49C9-9D3B-77774DC4E6FC}" srcOrd="0" destOrd="0" presId="urn:microsoft.com/office/officeart/2005/8/layout/orgChart1"/>
    <dgm:cxn modelId="{FB5B1D0C-6872-4F2A-B34A-23937D0D00AF}" srcId="{55073F22-2773-43D2-BC4D-23A5323A3C13}" destId="{EC5C5C1B-BF61-4C16-B98E-F9A4D17B5419}" srcOrd="3" destOrd="0" parTransId="{DD95A136-B7AD-45B4-874E-E44B1F86BB6B}" sibTransId="{7B2344D4-B5C4-4A1F-992E-EB2C4FCEB30B}"/>
    <dgm:cxn modelId="{84DCFD1F-9B22-438A-A455-5981CECF225A}" type="presOf" srcId="{55073F22-2773-43D2-BC4D-23A5323A3C13}" destId="{7A466AD1-B2CF-427A-9C2C-370E63A0A0DA}" srcOrd="0" destOrd="0" presId="urn:microsoft.com/office/officeart/2005/8/layout/orgChart1"/>
    <dgm:cxn modelId="{4710F2B6-4528-4BE6-9621-0747E8957C0F}" type="presOf" srcId="{43C207E3-5A25-4642-8BF4-50603AD022CE}" destId="{58FA3F01-3300-4A4C-9325-742FB30E88FB}" srcOrd="0" destOrd="0" presId="urn:microsoft.com/office/officeart/2005/8/layout/orgChart1"/>
    <dgm:cxn modelId="{88961F77-71FB-4701-A4B7-4F1B3BB9834E}" type="presOf" srcId="{828ADBE2-4D83-4CAD-83E9-44D3ACB95E7E}" destId="{894EDB79-CF09-44D9-A7B9-12D0FCC7CA5D}" srcOrd="1" destOrd="0" presId="urn:microsoft.com/office/officeart/2005/8/layout/orgChart1"/>
    <dgm:cxn modelId="{898BEFF1-0E1E-44FA-BACA-99C85616E5D1}" srcId="{55073F22-2773-43D2-BC4D-23A5323A3C13}" destId="{12715C1F-17DF-46FE-9507-F8D8B8EDD024}" srcOrd="0" destOrd="0" parTransId="{BD95B389-80B0-480B-8B47-FF6916AEED92}" sibTransId="{B1F1220E-3979-4487-AE47-9B7390DA642C}"/>
    <dgm:cxn modelId="{434E51A3-6316-4260-915C-15FF6CF82CE5}" type="presParOf" srcId="{58FA3F01-3300-4A4C-9325-742FB30E88FB}" destId="{8B883C28-8F35-4FE7-8B5F-03970DD2A71B}" srcOrd="0" destOrd="0" presId="urn:microsoft.com/office/officeart/2005/8/layout/orgChart1"/>
    <dgm:cxn modelId="{8BE9121F-A4ED-4637-86DC-F526C6C1E8E1}" type="presParOf" srcId="{8B883C28-8F35-4FE7-8B5F-03970DD2A71B}" destId="{A9EE2B15-8808-4086-82D7-7451446E577E}" srcOrd="0" destOrd="0" presId="urn:microsoft.com/office/officeart/2005/8/layout/orgChart1"/>
    <dgm:cxn modelId="{9BD1873E-E3A3-48C6-B9EF-E362FFC8F56A}" type="presParOf" srcId="{A9EE2B15-8808-4086-82D7-7451446E577E}" destId="{7A466AD1-B2CF-427A-9C2C-370E63A0A0DA}" srcOrd="0" destOrd="0" presId="urn:microsoft.com/office/officeart/2005/8/layout/orgChart1"/>
    <dgm:cxn modelId="{D746295F-E526-4C80-9DA5-3EF4DC7387E7}" type="presParOf" srcId="{A9EE2B15-8808-4086-82D7-7451446E577E}" destId="{E7B85CD6-6E2F-4A25-8B6A-E1264C589962}" srcOrd="1" destOrd="0" presId="urn:microsoft.com/office/officeart/2005/8/layout/orgChart1"/>
    <dgm:cxn modelId="{C245A3E6-9F3B-48C2-B31E-199750583385}" type="presParOf" srcId="{8B883C28-8F35-4FE7-8B5F-03970DD2A71B}" destId="{E744DF4C-00D0-4ACD-9E52-4D3E604B41E6}" srcOrd="1" destOrd="0" presId="urn:microsoft.com/office/officeart/2005/8/layout/orgChart1"/>
    <dgm:cxn modelId="{37C3E882-42FD-46E1-80E4-1B41854B8C8D}" type="presParOf" srcId="{E744DF4C-00D0-4ACD-9E52-4D3E604B41E6}" destId="{FDBC179D-A77A-4B9A-A801-B23EC25B3FC3}" srcOrd="0" destOrd="0" presId="urn:microsoft.com/office/officeart/2005/8/layout/orgChart1"/>
    <dgm:cxn modelId="{2E0493E7-6E0C-4371-9B8D-555BB1503985}" type="presParOf" srcId="{E744DF4C-00D0-4ACD-9E52-4D3E604B41E6}" destId="{CE9194D9-1DD5-480A-8CBA-F82C98EA5FF6}" srcOrd="1" destOrd="0" presId="urn:microsoft.com/office/officeart/2005/8/layout/orgChart1"/>
    <dgm:cxn modelId="{A9B9B9B8-3369-4F9D-9805-13211B1A2F6F}" type="presParOf" srcId="{CE9194D9-1DD5-480A-8CBA-F82C98EA5FF6}" destId="{08FBB39A-5107-4B16-8094-31637C6CDABA}" srcOrd="0" destOrd="0" presId="urn:microsoft.com/office/officeart/2005/8/layout/orgChart1"/>
    <dgm:cxn modelId="{FC9F70BD-2068-4249-A1D3-77AF2825E979}" type="presParOf" srcId="{08FBB39A-5107-4B16-8094-31637C6CDABA}" destId="{6DD75533-AE30-4AD9-A683-EEC71D4F53A3}" srcOrd="0" destOrd="0" presId="urn:microsoft.com/office/officeart/2005/8/layout/orgChart1"/>
    <dgm:cxn modelId="{28C5F33B-FB6D-4C9E-8E2C-9A7475E6668B}" type="presParOf" srcId="{08FBB39A-5107-4B16-8094-31637C6CDABA}" destId="{894EDB79-CF09-44D9-A7B9-12D0FCC7CA5D}" srcOrd="1" destOrd="0" presId="urn:microsoft.com/office/officeart/2005/8/layout/orgChart1"/>
    <dgm:cxn modelId="{648CF711-96DD-4756-BDAC-5E205058CD19}" type="presParOf" srcId="{CE9194D9-1DD5-480A-8CBA-F82C98EA5FF6}" destId="{F775074D-FF24-4ED4-8B2C-B0A4B42D9AF3}" srcOrd="1" destOrd="0" presId="urn:microsoft.com/office/officeart/2005/8/layout/orgChart1"/>
    <dgm:cxn modelId="{9BB432C0-C23B-4BFB-B46A-58B1B9B10353}" type="presParOf" srcId="{CE9194D9-1DD5-480A-8CBA-F82C98EA5FF6}" destId="{836F560E-055A-40D9-AFC8-DD9662D388D8}" srcOrd="2" destOrd="0" presId="urn:microsoft.com/office/officeart/2005/8/layout/orgChart1"/>
    <dgm:cxn modelId="{EA1BBF7C-9144-44FC-A1A0-8EDD29E0B8D2}" type="presParOf" srcId="{E744DF4C-00D0-4ACD-9E52-4D3E604B41E6}" destId="{F353DDCC-FD59-4106-829E-03B3D9F15E99}" srcOrd="2" destOrd="0" presId="urn:microsoft.com/office/officeart/2005/8/layout/orgChart1"/>
    <dgm:cxn modelId="{148D4709-0802-4164-B12A-77B5C4F5F256}" type="presParOf" srcId="{E744DF4C-00D0-4ACD-9E52-4D3E604B41E6}" destId="{72669CA2-E0CD-4F49-A3EC-138455C5F6E5}" srcOrd="3" destOrd="0" presId="urn:microsoft.com/office/officeart/2005/8/layout/orgChart1"/>
    <dgm:cxn modelId="{582B43D0-4E56-499C-8ABA-393AD6F47C3F}" type="presParOf" srcId="{72669CA2-E0CD-4F49-A3EC-138455C5F6E5}" destId="{DD5780F1-2401-4A9F-BAC8-10643DE31F4B}" srcOrd="0" destOrd="0" presId="urn:microsoft.com/office/officeart/2005/8/layout/orgChart1"/>
    <dgm:cxn modelId="{A362420B-ABC0-428A-ADE1-49E081B7FD78}" type="presParOf" srcId="{DD5780F1-2401-4A9F-BAC8-10643DE31F4B}" destId="{57DDE179-DBC9-49C9-9D3B-77774DC4E6FC}" srcOrd="0" destOrd="0" presId="urn:microsoft.com/office/officeart/2005/8/layout/orgChart1"/>
    <dgm:cxn modelId="{AE707A06-E89B-4FD2-A20B-E4320DD4854B}" type="presParOf" srcId="{DD5780F1-2401-4A9F-BAC8-10643DE31F4B}" destId="{50DA1F8C-0D84-4B91-ACCE-6FA881A136B6}" srcOrd="1" destOrd="0" presId="urn:microsoft.com/office/officeart/2005/8/layout/orgChart1"/>
    <dgm:cxn modelId="{09FDCFF1-ABAE-4E21-B26C-CCD038DF63B3}" type="presParOf" srcId="{72669CA2-E0CD-4F49-A3EC-138455C5F6E5}" destId="{A33730CF-4DD5-453C-9739-9C208D822914}" srcOrd="1" destOrd="0" presId="urn:microsoft.com/office/officeart/2005/8/layout/orgChart1"/>
    <dgm:cxn modelId="{6520E8BA-848B-4B89-A834-8ED6778FCB6D}" type="presParOf" srcId="{72669CA2-E0CD-4F49-A3EC-138455C5F6E5}" destId="{6AEF954F-DCF9-420C-8707-058EEB2047C5}" srcOrd="2" destOrd="0" presId="urn:microsoft.com/office/officeart/2005/8/layout/orgChart1"/>
    <dgm:cxn modelId="{02AF7F52-EDA2-4649-A5AF-E1375E26C06A}" type="presParOf" srcId="{E744DF4C-00D0-4ACD-9E52-4D3E604B41E6}" destId="{DE730C2D-3352-49AE-AA3D-EA647E024284}" srcOrd="4" destOrd="0" presId="urn:microsoft.com/office/officeart/2005/8/layout/orgChart1"/>
    <dgm:cxn modelId="{3C3C3A8C-571B-4548-84F9-46AD8A74621B}" type="presParOf" srcId="{E744DF4C-00D0-4ACD-9E52-4D3E604B41E6}" destId="{B48354F8-2251-45C3-8471-902FDD720483}" srcOrd="5" destOrd="0" presId="urn:microsoft.com/office/officeart/2005/8/layout/orgChart1"/>
    <dgm:cxn modelId="{D936F56D-F06C-4128-AA20-14FE1320D40B}" type="presParOf" srcId="{B48354F8-2251-45C3-8471-902FDD720483}" destId="{7DD1CD51-DDB4-41C8-BFB4-BD51B20CA7A8}" srcOrd="0" destOrd="0" presId="urn:microsoft.com/office/officeart/2005/8/layout/orgChart1"/>
    <dgm:cxn modelId="{AAD4EA55-BBAA-4E09-B437-6C8CA94A4037}" type="presParOf" srcId="{7DD1CD51-DDB4-41C8-BFB4-BD51B20CA7A8}" destId="{EA32EB95-DE32-4D84-A952-DE075ABA5E32}" srcOrd="0" destOrd="0" presId="urn:microsoft.com/office/officeart/2005/8/layout/orgChart1"/>
    <dgm:cxn modelId="{0CFB2B06-9109-4B91-B109-4AE8843EE4F2}" type="presParOf" srcId="{7DD1CD51-DDB4-41C8-BFB4-BD51B20CA7A8}" destId="{DE555859-7CBD-4D0A-9D73-795735C6C53A}" srcOrd="1" destOrd="0" presId="urn:microsoft.com/office/officeart/2005/8/layout/orgChart1"/>
    <dgm:cxn modelId="{5D4EFDAF-80B2-4D3B-ACDC-0AC652D398B3}" type="presParOf" srcId="{B48354F8-2251-45C3-8471-902FDD720483}" destId="{E84A961D-6419-42BE-9EC5-3ED29F2AC297}" srcOrd="1" destOrd="0" presId="urn:microsoft.com/office/officeart/2005/8/layout/orgChart1"/>
    <dgm:cxn modelId="{22FD0C2A-D6C1-4E36-8648-1EF3460052B0}" type="presParOf" srcId="{B48354F8-2251-45C3-8471-902FDD720483}" destId="{B98A883F-3D49-40A3-B3EE-3E109C0C7CE4}" srcOrd="2" destOrd="0" presId="urn:microsoft.com/office/officeart/2005/8/layout/orgChart1"/>
    <dgm:cxn modelId="{2830BD52-6ED8-4403-9784-EDD1D56EF1E6}" type="presParOf" srcId="{8B883C28-8F35-4FE7-8B5F-03970DD2A71B}" destId="{F6ABD0A0-091D-4702-A4EC-0025FE9576F8}" srcOrd="2" destOrd="0" presId="urn:microsoft.com/office/officeart/2005/8/layout/orgChart1"/>
    <dgm:cxn modelId="{4C6B2E8F-05DB-43A6-9A94-83E2F9FA04C1}" type="presParOf" srcId="{F6ABD0A0-091D-4702-A4EC-0025FE9576F8}" destId="{0784688E-DCBA-4596-A302-C990A00790F6}" srcOrd="0" destOrd="0" presId="urn:microsoft.com/office/officeart/2005/8/layout/orgChart1"/>
    <dgm:cxn modelId="{AEC4FACC-80A3-4606-8C93-E097F3F551C1}" type="presParOf" srcId="{F6ABD0A0-091D-4702-A4EC-0025FE9576F8}" destId="{268A25CF-625C-440D-8AFD-648D0216D5B8}" srcOrd="1" destOrd="0" presId="urn:microsoft.com/office/officeart/2005/8/layout/orgChart1"/>
    <dgm:cxn modelId="{6AB9CFEB-7DBE-4496-A234-9C09A0317B51}" type="presParOf" srcId="{268A25CF-625C-440D-8AFD-648D0216D5B8}" destId="{6AFD8E56-7A8A-4EF0-8AD8-A1959250A5B9}" srcOrd="0" destOrd="0" presId="urn:microsoft.com/office/officeart/2005/8/layout/orgChart1"/>
    <dgm:cxn modelId="{E4BDDFAD-049C-4E2C-A8B9-B3952E5D789E}" type="presParOf" srcId="{6AFD8E56-7A8A-4EF0-8AD8-A1959250A5B9}" destId="{207E730E-EBA6-4D91-A404-285248304290}" srcOrd="0" destOrd="0" presId="urn:microsoft.com/office/officeart/2005/8/layout/orgChart1"/>
    <dgm:cxn modelId="{C6508D41-5CB6-42C9-8816-BC24B67CB04E}" type="presParOf" srcId="{6AFD8E56-7A8A-4EF0-8AD8-A1959250A5B9}" destId="{565B3461-26D1-4446-A225-0DC3E2577BB5}" srcOrd="1" destOrd="0" presId="urn:microsoft.com/office/officeart/2005/8/layout/orgChart1"/>
    <dgm:cxn modelId="{C80C7F86-F1C3-4442-A09F-AA2E7CF34116}" type="presParOf" srcId="{268A25CF-625C-440D-8AFD-648D0216D5B8}" destId="{3A5F41DB-1534-43C9-A782-61FD3B15132D}" srcOrd="1" destOrd="0" presId="urn:microsoft.com/office/officeart/2005/8/layout/orgChart1"/>
    <dgm:cxn modelId="{EBF8F09A-742C-4D67-9136-A2F52C09BDC4}" type="presParOf" srcId="{268A25CF-625C-440D-8AFD-648D0216D5B8}" destId="{4641706A-4E2D-4CF5-A864-15F2FB0803B7}" srcOrd="2" destOrd="0" presId="urn:microsoft.com/office/officeart/2005/8/layout/orgChart1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30C2D-3352-49AE-AA3D-EA647E024284}">
      <dsp:nvSpPr>
        <dsp:cNvPr id="0" name=""/>
        <dsp:cNvSpPr/>
      </dsp:nvSpPr>
      <dsp:spPr>
        <a:xfrm>
          <a:off x="1277570" y="1111087"/>
          <a:ext cx="852998" cy="118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31"/>
              </a:lnTo>
              <a:lnTo>
                <a:pt x="852998" y="48031"/>
              </a:lnTo>
              <a:lnTo>
                <a:pt x="852998" y="11811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3DDCC-FD59-4106-829E-03B3D9F15E99}">
      <dsp:nvSpPr>
        <dsp:cNvPr id="0" name=""/>
        <dsp:cNvSpPr/>
      </dsp:nvSpPr>
      <dsp:spPr>
        <a:xfrm>
          <a:off x="1231850" y="1111087"/>
          <a:ext cx="91440" cy="1181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031"/>
              </a:lnTo>
              <a:lnTo>
                <a:pt x="47759" y="48031"/>
              </a:lnTo>
              <a:lnTo>
                <a:pt x="47759" y="11811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C179D-A77A-4B9A-A801-B23EC25B3FC3}">
      <dsp:nvSpPr>
        <dsp:cNvPr id="0" name=""/>
        <dsp:cNvSpPr/>
      </dsp:nvSpPr>
      <dsp:spPr>
        <a:xfrm>
          <a:off x="403083" y="1111087"/>
          <a:ext cx="874487" cy="118112"/>
        </a:xfrm>
        <a:custGeom>
          <a:avLst/>
          <a:gdLst/>
          <a:ahLst/>
          <a:cxnLst/>
          <a:rect l="0" t="0" r="0" b="0"/>
          <a:pathLst>
            <a:path>
              <a:moveTo>
                <a:pt x="874487" y="0"/>
              </a:moveTo>
              <a:lnTo>
                <a:pt x="874487" y="48031"/>
              </a:lnTo>
              <a:lnTo>
                <a:pt x="0" y="48031"/>
              </a:lnTo>
              <a:lnTo>
                <a:pt x="0" y="11811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66AD1-B2CF-427A-9C2C-370E63A0A0DA}">
      <dsp:nvSpPr>
        <dsp:cNvPr id="0" name=""/>
        <dsp:cNvSpPr/>
      </dsp:nvSpPr>
      <dsp:spPr>
        <a:xfrm>
          <a:off x="134911" y="462623"/>
          <a:ext cx="2285318" cy="6484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chemeClr val="tx1"/>
              </a:solidFill>
              <a:effectLst/>
            </a:rPr>
            <a:t>Munkavédelmi hatóság: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chemeClr val="tx1"/>
              </a:solidFill>
              <a:effectLst/>
            </a:rPr>
            <a:t>k</a:t>
          </a:r>
          <a:r>
            <a:rPr lang="hu-HU" sz="1200" b="1" i="1" kern="1200" dirty="0">
              <a:solidFill>
                <a:schemeClr val="tx1"/>
              </a:solidFill>
              <a:effectLst/>
            </a:rPr>
            <a:t>ivizsgál, felterjeszt, intézkedik</a:t>
          </a:r>
        </a:p>
      </dsp:txBody>
      <dsp:txXfrm>
        <a:off x="134911" y="462623"/>
        <a:ext cx="2285318" cy="648463"/>
      </dsp:txXfrm>
    </dsp:sp>
    <dsp:sp modelId="{6DD75533-AE30-4AD9-A683-EEC71D4F53A3}">
      <dsp:nvSpPr>
        <dsp:cNvPr id="0" name=""/>
        <dsp:cNvSpPr/>
      </dsp:nvSpPr>
      <dsp:spPr>
        <a:xfrm>
          <a:off x="436" y="1229199"/>
          <a:ext cx="805294" cy="999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chemeClr val="tx1"/>
              </a:solidFill>
            </a:rPr>
            <a:t>Munkáltató </a:t>
          </a:r>
        </a:p>
      </dsp:txBody>
      <dsp:txXfrm>
        <a:off x="436" y="1229199"/>
        <a:ext cx="805294" cy="999604"/>
      </dsp:txXfrm>
    </dsp:sp>
    <dsp:sp modelId="{57DDE179-DBC9-49C9-9D3B-77774DC4E6FC}">
      <dsp:nvSpPr>
        <dsp:cNvPr id="0" name=""/>
        <dsp:cNvSpPr/>
      </dsp:nvSpPr>
      <dsp:spPr>
        <a:xfrm>
          <a:off x="945891" y="1229199"/>
          <a:ext cx="667435" cy="333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chemeClr val="tx1"/>
              </a:solidFill>
            </a:rPr>
            <a:t>FESZ</a:t>
          </a:r>
        </a:p>
      </dsp:txBody>
      <dsp:txXfrm>
        <a:off x="945891" y="1229199"/>
        <a:ext cx="667435" cy="333717"/>
      </dsp:txXfrm>
    </dsp:sp>
    <dsp:sp modelId="{EA32EB95-DE32-4D84-A952-DE075ABA5E32}">
      <dsp:nvSpPr>
        <dsp:cNvPr id="0" name=""/>
        <dsp:cNvSpPr/>
      </dsp:nvSpPr>
      <dsp:spPr>
        <a:xfrm>
          <a:off x="1753488" y="1229199"/>
          <a:ext cx="754161" cy="696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chemeClr val="tx1"/>
              </a:solidFill>
            </a:rPr>
            <a:t>Érdekkép-viselet</a:t>
          </a:r>
        </a:p>
      </dsp:txBody>
      <dsp:txXfrm>
        <a:off x="1753488" y="1229199"/>
        <a:ext cx="754161" cy="696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30C2D-3352-49AE-AA3D-EA647E024284}">
      <dsp:nvSpPr>
        <dsp:cNvPr id="0" name=""/>
        <dsp:cNvSpPr/>
      </dsp:nvSpPr>
      <dsp:spPr>
        <a:xfrm>
          <a:off x="1227750" y="885691"/>
          <a:ext cx="843129" cy="118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87"/>
              </a:lnTo>
              <a:lnTo>
                <a:pt x="843129" y="48287"/>
              </a:lnTo>
              <a:lnTo>
                <a:pt x="843129" y="118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3DDCC-FD59-4106-829E-03B3D9F15E99}">
      <dsp:nvSpPr>
        <dsp:cNvPr id="0" name=""/>
        <dsp:cNvSpPr/>
      </dsp:nvSpPr>
      <dsp:spPr>
        <a:xfrm>
          <a:off x="1182030" y="885691"/>
          <a:ext cx="91440" cy="1187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287"/>
              </a:lnTo>
              <a:lnTo>
                <a:pt x="75605" y="48287"/>
              </a:lnTo>
              <a:lnTo>
                <a:pt x="75605" y="118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C179D-A77A-4B9A-A801-B23EC25B3FC3}">
      <dsp:nvSpPr>
        <dsp:cNvPr id="0" name=""/>
        <dsp:cNvSpPr/>
      </dsp:nvSpPr>
      <dsp:spPr>
        <a:xfrm>
          <a:off x="390854" y="885691"/>
          <a:ext cx="836896" cy="118740"/>
        </a:xfrm>
        <a:custGeom>
          <a:avLst/>
          <a:gdLst/>
          <a:ahLst/>
          <a:cxnLst/>
          <a:rect l="0" t="0" r="0" b="0"/>
          <a:pathLst>
            <a:path>
              <a:moveTo>
                <a:pt x="836896" y="0"/>
              </a:moveTo>
              <a:lnTo>
                <a:pt x="836896" y="48287"/>
              </a:lnTo>
              <a:lnTo>
                <a:pt x="0" y="48287"/>
              </a:lnTo>
              <a:lnTo>
                <a:pt x="0" y="118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66AD1-B2CF-427A-9C2C-370E63A0A0DA}">
      <dsp:nvSpPr>
        <dsp:cNvPr id="0" name=""/>
        <dsp:cNvSpPr/>
      </dsp:nvSpPr>
      <dsp:spPr>
        <a:xfrm>
          <a:off x="79014" y="233779"/>
          <a:ext cx="2297472" cy="6519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MUNKÁLTATÓ: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i="1" kern="1200" dirty="0">
              <a:solidFill>
                <a:srgbClr val="002060"/>
              </a:solidFill>
            </a:rPr>
            <a:t>kivizsgál, felterjeszt, intézkedik</a:t>
          </a:r>
        </a:p>
      </dsp:txBody>
      <dsp:txXfrm>
        <a:off x="79014" y="233779"/>
        <a:ext cx="2297472" cy="651912"/>
      </dsp:txXfrm>
    </dsp:sp>
    <dsp:sp modelId="{6DD75533-AE30-4AD9-A683-EEC71D4F53A3}">
      <dsp:nvSpPr>
        <dsp:cNvPr id="0" name=""/>
        <dsp:cNvSpPr/>
      </dsp:nvSpPr>
      <dsp:spPr>
        <a:xfrm>
          <a:off x="472" y="1004432"/>
          <a:ext cx="780764" cy="916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Munkáltató mv.-i szakembere</a:t>
          </a:r>
        </a:p>
      </dsp:txBody>
      <dsp:txXfrm>
        <a:off x="472" y="1004432"/>
        <a:ext cx="780764" cy="916599"/>
      </dsp:txXfrm>
    </dsp:sp>
    <dsp:sp modelId="{57DDE179-DBC9-49C9-9D3B-77774DC4E6FC}">
      <dsp:nvSpPr>
        <dsp:cNvPr id="0" name=""/>
        <dsp:cNvSpPr/>
      </dsp:nvSpPr>
      <dsp:spPr>
        <a:xfrm>
          <a:off x="922143" y="1004432"/>
          <a:ext cx="670985" cy="335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FESZ</a:t>
          </a:r>
        </a:p>
      </dsp:txBody>
      <dsp:txXfrm>
        <a:off x="922143" y="1004432"/>
        <a:ext cx="670985" cy="335492"/>
      </dsp:txXfrm>
    </dsp:sp>
    <dsp:sp modelId="{EA32EB95-DE32-4D84-A952-DE075ABA5E32}">
      <dsp:nvSpPr>
        <dsp:cNvPr id="0" name=""/>
        <dsp:cNvSpPr/>
      </dsp:nvSpPr>
      <dsp:spPr>
        <a:xfrm>
          <a:off x="1734035" y="1004432"/>
          <a:ext cx="673689" cy="335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Érdek-képviselet</a:t>
          </a:r>
        </a:p>
      </dsp:txBody>
      <dsp:txXfrm>
        <a:off x="1734035" y="1004432"/>
        <a:ext cx="673689" cy="3354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4688E-DCBA-4596-A302-C990A00790F6}">
      <dsp:nvSpPr>
        <dsp:cNvPr id="0" name=""/>
        <dsp:cNvSpPr/>
      </dsp:nvSpPr>
      <dsp:spPr>
        <a:xfrm>
          <a:off x="1105288" y="749659"/>
          <a:ext cx="91440" cy="282619"/>
        </a:xfrm>
        <a:custGeom>
          <a:avLst/>
          <a:gdLst/>
          <a:ahLst/>
          <a:cxnLst/>
          <a:rect l="0" t="0" r="0" b="0"/>
          <a:pathLst>
            <a:path>
              <a:moveTo>
                <a:pt x="116634" y="0"/>
              </a:moveTo>
              <a:lnTo>
                <a:pt x="116634" y="282619"/>
              </a:lnTo>
              <a:lnTo>
                <a:pt x="45720" y="28261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30C2D-3352-49AE-AA3D-EA647E024284}">
      <dsp:nvSpPr>
        <dsp:cNvPr id="0" name=""/>
        <dsp:cNvSpPr/>
      </dsp:nvSpPr>
      <dsp:spPr>
        <a:xfrm>
          <a:off x="1221922" y="749659"/>
          <a:ext cx="826574" cy="581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851"/>
              </a:lnTo>
              <a:lnTo>
                <a:pt x="826574" y="528851"/>
              </a:lnTo>
              <a:lnTo>
                <a:pt x="826574" y="58194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3DDCC-FD59-4106-829E-03B3D9F15E99}">
      <dsp:nvSpPr>
        <dsp:cNvPr id="0" name=""/>
        <dsp:cNvSpPr/>
      </dsp:nvSpPr>
      <dsp:spPr>
        <a:xfrm>
          <a:off x="1221922" y="749659"/>
          <a:ext cx="109496" cy="581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851"/>
              </a:lnTo>
              <a:lnTo>
                <a:pt x="109496" y="528851"/>
              </a:lnTo>
              <a:lnTo>
                <a:pt x="109496" y="58194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C179D-A77A-4B9A-A801-B23EC25B3FC3}">
      <dsp:nvSpPr>
        <dsp:cNvPr id="0" name=""/>
        <dsp:cNvSpPr/>
      </dsp:nvSpPr>
      <dsp:spPr>
        <a:xfrm>
          <a:off x="487020" y="749659"/>
          <a:ext cx="734902" cy="581942"/>
        </a:xfrm>
        <a:custGeom>
          <a:avLst/>
          <a:gdLst/>
          <a:ahLst/>
          <a:cxnLst/>
          <a:rect l="0" t="0" r="0" b="0"/>
          <a:pathLst>
            <a:path>
              <a:moveTo>
                <a:pt x="734902" y="0"/>
              </a:moveTo>
              <a:lnTo>
                <a:pt x="734902" y="528851"/>
              </a:lnTo>
              <a:lnTo>
                <a:pt x="0" y="528851"/>
              </a:lnTo>
              <a:lnTo>
                <a:pt x="0" y="58194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66AD1-B2CF-427A-9C2C-370E63A0A0DA}">
      <dsp:nvSpPr>
        <dsp:cNvPr id="0" name=""/>
        <dsp:cNvSpPr/>
      </dsp:nvSpPr>
      <dsp:spPr>
        <a:xfrm>
          <a:off x="356280" y="258404"/>
          <a:ext cx="1731284" cy="491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Munkavédelmi hatóság: </a:t>
          </a:r>
          <a:r>
            <a:rPr lang="hu-HU" sz="1200" b="1" i="1" kern="1200" dirty="0">
              <a:solidFill>
                <a:srgbClr val="002060"/>
              </a:solidFill>
            </a:rPr>
            <a:t>kivizsgál, intézkedik</a:t>
          </a:r>
        </a:p>
      </dsp:txBody>
      <dsp:txXfrm>
        <a:off x="356280" y="258404"/>
        <a:ext cx="1731284" cy="491255"/>
      </dsp:txXfrm>
    </dsp:sp>
    <dsp:sp modelId="{6DD75533-AE30-4AD9-A683-EEC71D4F53A3}">
      <dsp:nvSpPr>
        <dsp:cNvPr id="0" name=""/>
        <dsp:cNvSpPr/>
      </dsp:nvSpPr>
      <dsp:spPr>
        <a:xfrm>
          <a:off x="1618" y="1331601"/>
          <a:ext cx="970805" cy="517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Munkáltató mv.-i szakembere</a:t>
          </a:r>
        </a:p>
      </dsp:txBody>
      <dsp:txXfrm>
        <a:off x="1618" y="1331601"/>
        <a:ext cx="970805" cy="517247"/>
      </dsp:txXfrm>
    </dsp:sp>
    <dsp:sp modelId="{57DDE179-DBC9-49C9-9D3B-77774DC4E6FC}">
      <dsp:nvSpPr>
        <dsp:cNvPr id="0" name=""/>
        <dsp:cNvSpPr/>
      </dsp:nvSpPr>
      <dsp:spPr>
        <a:xfrm>
          <a:off x="1078605" y="1331601"/>
          <a:ext cx="505627" cy="2528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FESZ</a:t>
          </a:r>
        </a:p>
      </dsp:txBody>
      <dsp:txXfrm>
        <a:off x="1078605" y="1331601"/>
        <a:ext cx="505627" cy="252813"/>
      </dsp:txXfrm>
    </dsp:sp>
    <dsp:sp modelId="{EA32EB95-DE32-4D84-A952-DE075ABA5E32}">
      <dsp:nvSpPr>
        <dsp:cNvPr id="0" name=""/>
        <dsp:cNvSpPr/>
      </dsp:nvSpPr>
      <dsp:spPr>
        <a:xfrm>
          <a:off x="1690414" y="1331601"/>
          <a:ext cx="716166" cy="461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>
              <a:solidFill>
                <a:srgbClr val="002060"/>
              </a:solidFill>
            </a:rPr>
            <a:t>Érdek-képviselet</a:t>
          </a:r>
        </a:p>
      </dsp:txBody>
      <dsp:txXfrm>
        <a:off x="1690414" y="1331601"/>
        <a:ext cx="716166" cy="461928"/>
      </dsp:txXfrm>
    </dsp:sp>
    <dsp:sp modelId="{207E730E-EBA6-4D91-A404-285248304290}">
      <dsp:nvSpPr>
        <dsp:cNvPr id="0" name=""/>
        <dsp:cNvSpPr/>
      </dsp:nvSpPr>
      <dsp:spPr>
        <a:xfrm>
          <a:off x="577834" y="839137"/>
          <a:ext cx="573174" cy="386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000" kern="1200" dirty="0">
              <a:solidFill>
                <a:srgbClr val="002060"/>
              </a:solidFill>
            </a:rPr>
            <a:t>NGM orvosa</a:t>
          </a:r>
        </a:p>
      </dsp:txBody>
      <dsp:txXfrm>
        <a:off x="577834" y="839137"/>
        <a:ext cx="573174" cy="386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192A0-83F7-44D1-A688-2D4C73F73960}" type="datetimeFigureOut">
              <a:rPr lang="hu-HU" smtClean="0"/>
              <a:t>2024. 12. 13.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151F5-F42C-4791-950D-D7973899506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0182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90164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56447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0348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99861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66950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102994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34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92803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/>
            </a:pPr>
            <a:fld id="{CDA5C11E-540C-488B-B718-84796C0B45F1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2" charset="0"/>
                <a:ea typeface="Microsoft YaHei" charset="-122"/>
                <a:cs typeface="Segoe UI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</a:tabLst>
                <a:defRPr/>
              </a:pPr>
              <a:t>4</a:t>
            </a:fld>
            <a:endParaRPr kumimoji="0" lang="hu-H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2" charset="0"/>
              <a:ea typeface="Microsoft YaHei" charset="-122"/>
              <a:cs typeface="Segoe U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43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9297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12910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4746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65713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57830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27594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039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223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512363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9320873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1257911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956172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58041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7505889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7556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594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9228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5994400" y="2286000"/>
            <a:ext cx="58928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5994400" y="3886200"/>
            <a:ext cx="5791200" cy="914400"/>
          </a:xfrm>
        </p:spPr>
        <p:txBody>
          <a:bodyPr wrap="square" anchor="t"/>
          <a:lstStyle>
            <a:lvl1pPr marL="514338" indent="-514338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/>
              <a:t>Click to edit Alcím</a:t>
            </a:r>
          </a:p>
          <a:p>
            <a:pPr lvl="0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3961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02733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2_Custom Layou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8"/>
          <p:cNvSpPr>
            <a:spLocks noGrp="1"/>
          </p:cNvSpPr>
          <p:nvPr>
            <p:ph type="pic" idx="2"/>
          </p:nvPr>
        </p:nvSpPr>
        <p:spPr>
          <a:xfrm>
            <a:off x="838200" y="914400"/>
            <a:ext cx="5029200" cy="50292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0365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383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6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379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024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793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053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2023. március 24.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11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hu-HU"/>
              <a:t>2023. március 24.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016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775566"/>
            <a:ext cx="9144000" cy="1224022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5">
                    <a:lumMod val="75000"/>
                  </a:schemeClr>
                </a:solidFill>
              </a:rPr>
              <a:t>biológiai </a:t>
            </a:r>
            <a:r>
              <a:rPr lang="hu-HU" sz="4000" b="1" dirty="0" err="1" smtClean="0">
                <a:solidFill>
                  <a:schemeClr val="accent5">
                    <a:lumMod val="75000"/>
                  </a:schemeClr>
                </a:solidFill>
              </a:rPr>
              <a:t>monitorozás</a:t>
            </a:r>
            <a:r>
              <a:rPr lang="hu-HU" sz="4000" b="1" dirty="0" smtClean="0">
                <a:solidFill>
                  <a:schemeClr val="accent5">
                    <a:lumMod val="75000"/>
                  </a:schemeClr>
                </a:solidFill>
              </a:rPr>
              <a:t> foglalkozás-egészségügyi jelentősége</a:t>
            </a:r>
            <a:endParaRPr lang="hu-HU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367043"/>
            <a:ext cx="9144000" cy="2147131"/>
          </a:xfrm>
        </p:spPr>
        <p:txBody>
          <a:bodyPr>
            <a:normAutofit fontScale="85000" lnSpcReduction="20000"/>
          </a:bodyPr>
          <a:lstStyle/>
          <a:p>
            <a:r>
              <a:rPr lang="hu-HU" b="1" dirty="0">
                <a:solidFill>
                  <a:srgbClr val="3D3D3D"/>
                </a:solidFill>
              </a:rPr>
              <a:t>Dr. Nagy Károly Jenő</a:t>
            </a:r>
          </a:p>
          <a:p>
            <a:r>
              <a:rPr lang="hu-HU" b="1" dirty="0">
                <a:solidFill>
                  <a:srgbClr val="3D3D3D"/>
                </a:solidFill>
              </a:rPr>
              <a:t>osztályvezető</a:t>
            </a:r>
          </a:p>
          <a:p>
            <a:r>
              <a:rPr lang="hu-HU" b="1" dirty="0">
                <a:solidFill>
                  <a:srgbClr val="3D3D3D"/>
                </a:solidFill>
              </a:rPr>
              <a:t>Nemzeti Népegészségügyi és gyógyszerészeti Központ</a:t>
            </a:r>
          </a:p>
          <a:p>
            <a:r>
              <a:rPr lang="hu-HU" b="1" dirty="0">
                <a:solidFill>
                  <a:srgbClr val="3D3D3D"/>
                </a:solidFill>
              </a:rPr>
              <a:t>Munkahigiénés és foglalkozás-egészségügyi főosztály</a:t>
            </a:r>
          </a:p>
          <a:p>
            <a:r>
              <a:rPr lang="hu-HU" b="1" dirty="0">
                <a:solidFill>
                  <a:srgbClr val="3D3D3D"/>
                </a:solidFill>
              </a:rPr>
              <a:t>Munkahigiénés Osztály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AAA4D96-AB98-6928-730B-577F410B8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556" y="6087556"/>
            <a:ext cx="6672887" cy="365125"/>
          </a:xfrm>
        </p:spPr>
        <p:txBody>
          <a:bodyPr/>
          <a:lstStyle/>
          <a:p>
            <a:pPr algn="ctr"/>
            <a:r>
              <a:rPr lang="hu-HU" sz="1600" dirty="0" smtClean="0"/>
              <a:t>2024. </a:t>
            </a:r>
            <a:r>
              <a:rPr lang="hu-HU" sz="1600" dirty="0"/>
              <a:t>d</a:t>
            </a:r>
            <a:r>
              <a:rPr lang="hu-HU" sz="1600" dirty="0" smtClean="0"/>
              <a:t>ecember 13.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184812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/>
        </p:nvSpPr>
        <p:spPr>
          <a:xfrm>
            <a:off x="988072" y="497718"/>
            <a:ext cx="10211052" cy="53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sz="2200" dirty="0">
                <a:solidFill>
                  <a:srgbClr val="00B0F0"/>
                </a:solidFill>
              </a:rPr>
              <a:t>Biológiai expozíciós mutatók megengedhető határértékei vérben</a:t>
            </a:r>
            <a:endParaRPr lang="hu-HU" sz="2200" dirty="0">
              <a:solidFill>
                <a:srgbClr val="00B0F0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791940"/>
              </p:ext>
            </p:extLst>
          </p:nvPr>
        </p:nvGraphicFramePr>
        <p:xfrm>
          <a:off x="911998" y="1536516"/>
          <a:ext cx="10363200" cy="2198494"/>
        </p:xfrm>
        <a:graphic>
          <a:graphicData uri="http://schemas.openxmlformats.org/drawingml/2006/table">
            <a:tbl>
              <a:tblPr firstRow="1" firstCol="1" bandRow="1"/>
              <a:tblGrid>
                <a:gridCol w="1727200">
                  <a:extLst>
                    <a:ext uri="{9D8B030D-6E8A-4147-A177-3AD203B41FA5}">
                      <a16:colId xmlns:a16="http://schemas.microsoft.com/office/drawing/2014/main" val="233684474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4242294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672261533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030822707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95376155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87536159"/>
                    </a:ext>
                  </a:extLst>
                </a:gridCol>
              </a:tblGrid>
              <a:tr h="39849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expozíciós</a:t>
                      </a:r>
                      <a:b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mutató</a:t>
                      </a:r>
                      <a:endParaRPr lang="hu-HU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Mintavétel ideje</a:t>
                      </a:r>
                      <a:endParaRPr lang="hu-HU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Megengedhető határérték</a:t>
                      </a:r>
                      <a:endParaRPr lang="hu-HU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Érintettek köre</a:t>
                      </a:r>
                      <a:endParaRPr lang="hu-HU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912036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mikrogramm</a:t>
                      </a: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 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72645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 kritikus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hu-H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hu-H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férfiak és </a:t>
                      </a:r>
                      <a:b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idősebb nők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54119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 kritikus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hu-H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hu-HU" sz="15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fiatalabb nők</a:t>
                      </a:r>
                      <a:endParaRPr lang="hu-H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5423692"/>
                  </a:ext>
                </a:extLst>
              </a:tr>
            </a:tbl>
          </a:graphicData>
        </a:graphic>
      </p:graphicFrame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813171"/>
              </p:ext>
            </p:extLst>
          </p:nvPr>
        </p:nvGraphicFramePr>
        <p:xfrm>
          <a:off x="911998" y="4324255"/>
          <a:ext cx="10363200" cy="2327304"/>
        </p:xfrm>
        <a:graphic>
          <a:graphicData uri="http://schemas.openxmlformats.org/drawingml/2006/table">
            <a:tbl>
              <a:tblPr firstRow="1" firstCol="1" bandRow="1"/>
              <a:tblGrid>
                <a:gridCol w="1727200">
                  <a:extLst>
                    <a:ext uri="{9D8B030D-6E8A-4147-A177-3AD203B41FA5}">
                      <a16:colId xmlns:a16="http://schemas.microsoft.com/office/drawing/2014/main" val="387631444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401165759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358466534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95847646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27844405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4003340628"/>
                    </a:ext>
                  </a:extLst>
                </a:gridCol>
              </a:tblGrid>
              <a:tr h="57600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expozíciós mutató</a:t>
                      </a:r>
                      <a:endParaRPr lang="hu-H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Mintavétel ideje</a:t>
                      </a:r>
                      <a:endParaRPr lang="hu-H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Megengedhető határérték</a:t>
                      </a:r>
                      <a:endParaRPr lang="hu-H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Érintettek köre</a:t>
                      </a:r>
                      <a:endParaRPr lang="hu-HU" sz="15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4554"/>
                  </a:ext>
                </a:extLst>
              </a:tr>
              <a:tr h="21923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mikrogramm/l</a:t>
                      </a:r>
                      <a:endParaRPr lang="hu-HU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556587"/>
                  </a:ext>
                </a:extLst>
              </a:tr>
              <a:tr h="219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500" i="1" strike="sngStrike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500" i="1" strike="sngStrike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</a:t>
                      </a:r>
                      <a:r>
                        <a:rPr lang="hu-HU" sz="15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500" i="1" strike="sngStrike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k</a:t>
                      </a:r>
                      <a:endParaRPr lang="hu-HU" sz="1500" i="1" strike="sngStrike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hu-HU" sz="1500" i="1" strike="sngStrike" baseline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267730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</a:t>
                      </a: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 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férfiak és </a:t>
                      </a:r>
                      <a:b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idősebb nők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55222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kumimoji="0" lang="hu-HU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</a:t>
                      </a:r>
                      <a:endParaRPr kumimoji="0" lang="hu-HU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n.k</a:t>
                      </a: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fiatalabb nők</a:t>
                      </a:r>
                      <a:endParaRPr lang="hu-H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711363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911996" y="3954923"/>
            <a:ext cx="275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25/2000. EüM-</a:t>
            </a:r>
            <a:r>
              <a:rPr lang="hu-HU" dirty="0" err="1"/>
              <a:t>SzCsM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911996" y="1167184"/>
            <a:ext cx="3899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5/2020. ITM 3. melléklet 2. pont</a:t>
            </a:r>
          </a:p>
        </p:txBody>
      </p:sp>
    </p:spTree>
    <p:extLst>
      <p:ext uri="{BB962C8B-B14F-4D97-AF65-F5344CB8AC3E}">
        <p14:creationId xmlns:p14="http://schemas.microsoft.com/office/powerpoint/2010/main" val="3462754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/>
        </p:nvSpPr>
        <p:spPr>
          <a:xfrm>
            <a:off x="988072" y="140360"/>
            <a:ext cx="10211052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sz="2000" dirty="0">
                <a:solidFill>
                  <a:srgbClr val="00B0F0"/>
                </a:solidFill>
                <a:ea typeface="Times New Roman" panose="02020603050405020304" pitchFamily="18" charset="0"/>
              </a:rPr>
              <a:t>Biológiai </a:t>
            </a:r>
            <a:r>
              <a:rPr lang="hu-HU" sz="2000" u="sng" dirty="0">
                <a:solidFill>
                  <a:srgbClr val="002060"/>
                </a:solidFill>
                <a:ea typeface="Times New Roman" panose="02020603050405020304" pitchFamily="18" charset="0"/>
              </a:rPr>
              <a:t>hatásmutatók</a:t>
            </a:r>
            <a:r>
              <a:rPr lang="hu-HU" sz="2000" dirty="0">
                <a:solidFill>
                  <a:srgbClr val="00B0F0"/>
                </a:solidFill>
                <a:ea typeface="Times New Roman" panose="02020603050405020304" pitchFamily="18" charset="0"/>
              </a:rPr>
              <a:t> megengedhető határértékei (vérben)</a:t>
            </a:r>
            <a:endParaRPr lang="hu-HU" sz="2000" dirty="0">
              <a:solidFill>
                <a:srgbClr val="00B0F0"/>
              </a:solidFill>
              <a:ea typeface="Poppins Light"/>
              <a:cs typeface="Poppins Light"/>
              <a:sym typeface="Poppins Light"/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608133"/>
              </p:ext>
            </p:extLst>
          </p:nvPr>
        </p:nvGraphicFramePr>
        <p:xfrm>
          <a:off x="911998" y="636334"/>
          <a:ext cx="10363200" cy="2841191"/>
        </p:xfrm>
        <a:graphic>
          <a:graphicData uri="http://schemas.openxmlformats.org/drawingml/2006/table">
            <a:tbl>
              <a:tblPr firstRow="1" firstCol="1" bandRow="1"/>
              <a:tblGrid>
                <a:gridCol w="1643195">
                  <a:extLst>
                    <a:ext uri="{9D8B030D-6E8A-4147-A177-3AD203B41FA5}">
                      <a16:colId xmlns:a16="http://schemas.microsoft.com/office/drawing/2014/main" val="1325454991"/>
                    </a:ext>
                  </a:extLst>
                </a:gridCol>
                <a:gridCol w="1811205">
                  <a:extLst>
                    <a:ext uri="{9D8B030D-6E8A-4147-A177-3AD203B41FA5}">
                      <a16:colId xmlns:a16="http://schemas.microsoft.com/office/drawing/2014/main" val="3592125929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512461114"/>
                    </a:ext>
                  </a:extLst>
                </a:gridCol>
                <a:gridCol w="1905266">
                  <a:extLst>
                    <a:ext uri="{9D8B030D-6E8A-4147-A177-3AD203B41FA5}">
                      <a16:colId xmlns:a16="http://schemas.microsoft.com/office/drawing/2014/main" val="3912808608"/>
                    </a:ext>
                  </a:extLst>
                </a:gridCol>
                <a:gridCol w="1549134">
                  <a:extLst>
                    <a:ext uri="{9D8B030D-6E8A-4147-A177-3AD203B41FA5}">
                      <a16:colId xmlns:a16="http://schemas.microsoft.com/office/drawing/2014/main" val="237944547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1796327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hatás mutató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Mintavétel ideje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Megengedhető határérték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Érintettek köre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Megjegyzés</a:t>
                      </a:r>
                      <a:endParaRPr lang="hu-H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109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Cink-</a:t>
                      </a:r>
                      <a:b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protoporfirin előszűrésre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három hónapnál hosszabb expozíció esetén alkalmazható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hu-HU" sz="1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/mol </a:t>
                      </a:r>
                      <a:r>
                        <a:rPr lang="hu-HU" sz="1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haem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férfiak és </a:t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idősebb nők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határérték túllépése esetén a vérólom koncentráció meghatározása kötelező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706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Cink-</a:t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protoporfirin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előszűrésre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három hónapnál hosszabb expozíció esetén alkalmazható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 </a:t>
                      </a:r>
                      <a:r>
                        <a:rPr lang="hu-HU" sz="1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/mol </a:t>
                      </a:r>
                      <a:r>
                        <a:rPr lang="hu-HU" sz="12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haem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fiatalabb nők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határérték túllépése esetén a vérólom koncentráció meghatározása kötelező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372900"/>
                  </a:ext>
                </a:extLst>
              </a:tr>
              <a:tr h="5240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Szén-monoxid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 Hb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 </a:t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(az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összhemoglobin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ában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450782"/>
                  </a:ext>
                </a:extLst>
              </a:tr>
              <a:tr h="9798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Szerves foszforsav-észter tartalmú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peszticidek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vörösvérsejt vagy teljes vér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acetil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kolinészteráz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aktivitás 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&lt;25%-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aktivitáscsökkenés az expozíció előtt mért alapaktivitáshoz viszonyítva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 alapaktivitás az expozíciómentes periódusban egy héten belül két alkalommal történt mérések értékeinek átlaga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70825"/>
                  </a:ext>
                </a:extLst>
              </a:tr>
            </a:tbl>
          </a:graphicData>
        </a:graphic>
      </p:graphicFrame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50964"/>
              </p:ext>
            </p:extLst>
          </p:nvPr>
        </p:nvGraphicFramePr>
        <p:xfrm>
          <a:off x="911998" y="3926405"/>
          <a:ext cx="10363200" cy="2762250"/>
        </p:xfrm>
        <a:graphic>
          <a:graphicData uri="http://schemas.openxmlformats.org/drawingml/2006/table">
            <a:tbl>
              <a:tblPr firstRow="1" firstCol="1" bandRow="1"/>
              <a:tblGrid>
                <a:gridCol w="1643195">
                  <a:extLst>
                    <a:ext uri="{9D8B030D-6E8A-4147-A177-3AD203B41FA5}">
                      <a16:colId xmlns:a16="http://schemas.microsoft.com/office/drawing/2014/main" val="341189458"/>
                    </a:ext>
                  </a:extLst>
                </a:gridCol>
                <a:gridCol w="1811205">
                  <a:extLst>
                    <a:ext uri="{9D8B030D-6E8A-4147-A177-3AD203B41FA5}">
                      <a16:colId xmlns:a16="http://schemas.microsoft.com/office/drawing/2014/main" val="388544909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094493659"/>
                    </a:ext>
                  </a:extLst>
                </a:gridCol>
                <a:gridCol w="1913811">
                  <a:extLst>
                    <a:ext uri="{9D8B030D-6E8A-4147-A177-3AD203B41FA5}">
                      <a16:colId xmlns:a16="http://schemas.microsoft.com/office/drawing/2014/main" val="1381990590"/>
                    </a:ext>
                  </a:extLst>
                </a:gridCol>
                <a:gridCol w="1540589">
                  <a:extLst>
                    <a:ext uri="{9D8B030D-6E8A-4147-A177-3AD203B41FA5}">
                      <a16:colId xmlns:a16="http://schemas.microsoft.com/office/drawing/2014/main" val="2981944624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40569054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Anilin</a:t>
                      </a:r>
                      <a:endParaRPr lang="hu-HU" sz="1100" i="1" strike="sngStrik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methemoglobin</a:t>
                      </a:r>
                      <a:endParaRPr lang="hu-HU" sz="1100" i="1" strike="sngStrik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mhv</a:t>
                      </a: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- </a:t>
                      </a:r>
                      <a:r>
                        <a:rPr lang="hu-HU" sz="12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m.u</a:t>
                      </a: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100" i="1" strike="sngStrik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(az </a:t>
                      </a:r>
                      <a:r>
                        <a:rPr lang="hu-HU" sz="12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összhemoglobin</a:t>
                      </a: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hu-HU" sz="1200" i="1" strike="sngStrike" baseline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ában</a:t>
                      </a:r>
                      <a:r>
                        <a:rPr lang="hu-HU" sz="1200" i="1" strike="sngStrike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1100" i="1" strike="sngStrik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766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Cink-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protoporfirin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előszűrésre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három hónapnál hosszabb expozíció esetén alkalmazható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/mol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haem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férfiak és </a:t>
                      </a:r>
                      <a:br>
                        <a:rPr kumimoji="0" lang="hu-H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hu-H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idősebb nők</a:t>
                      </a:r>
                      <a:endParaRPr kumimoji="0" lang="hu-H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határérték túllépése esetén a vérólom koncentráció meghatározása kötelező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210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Ólom (szervetlen)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Cink-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protoporfirin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előszűrésre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három hónapnál hosszabb expozíció esetén alkalmazható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/mol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haem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évnél fiatalabb nők</a:t>
                      </a:r>
                      <a:endParaRPr kumimoji="0" lang="hu-H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határérték túllépése esetén a vérólom koncentráció meghatározása kötelező</a:t>
                      </a:r>
                      <a:endParaRPr kumimoji="0" lang="hu-H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372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Szén-monoxid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 Hb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m.u.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                                         (az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összhemoglobin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ában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210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Szerves foszforsav-észter tartalmú peszticidek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vörösvérsejt vagy teljes vér 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acetil-kolineszteráz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aktivitás 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&lt;25%-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aktivitáscsökkenés az expozíció előtt mért </a:t>
                      </a:r>
                      <a:b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alapaktivitáshoz viszonyítva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 alapaktivitás az expozíciómentes periódusban egy héten belül két alkalommal történt mérések értékeinek átlaga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49602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911998" y="3557073"/>
            <a:ext cx="2242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25/2000. EüM-</a:t>
            </a:r>
            <a:r>
              <a:rPr lang="hu-HU" dirty="0" err="1"/>
              <a:t>SzCsM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1055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1192433"/>
            <a:ext cx="9720169" cy="5447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 az expozícióbecslés a munkavállaló(k) egészségkárosító vagy biztonságot veszélyeztető kockázatát jelzi,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expozíció</a:t>
            </a:r>
            <a:r>
              <a:rPr lang="hu-HU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munkahelyen jelen lévő veszélyes anyagok hatásának való kitettség, amely a munkavállalót az adott munkakörnyezeti tényező ellen védelmet nyújtó egyéni védőfelszerelés nélkül éri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expozícióbecslés</a:t>
            </a:r>
            <a:r>
              <a:rPr lang="hu-HU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azon tevékenység, mely magában foglalja az expozíciós koncentráció mérését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egészségkárosító vagy biztonságot veszélyeztető kockázat</a:t>
            </a:r>
            <a:r>
              <a:rPr lang="hu-HU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munkahelyi légtérben lévő szennyező anyagra megadott foglalkozási expozíciós határérték túllépése vagy határérték hiányában a kockázat olyan mértéke, amely veszélyeztetheti a munkavállalók egészségét vagy biztonságát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szoros összefüggés van a foglalkozási expozíciós határérték és a biológiai expozíciós/hatás mutatók határértékei között,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kizárólag a munkakörnyezeti </a:t>
            </a:r>
            <a:r>
              <a:rPr lang="hu-H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monitorozással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együtt végezhető,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munkakörnyezeti </a:t>
            </a:r>
            <a:r>
              <a:rPr lang="hu-HU" b="1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monitorozás</a:t>
            </a:r>
            <a:r>
              <a:rPr lang="hu-HU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munkahely légterében jelen lévő veszélyes anyagok koncentrációjának meghatározott </a:t>
            </a:r>
            <a:r>
              <a:rPr lang="hu-HU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időközönkénti</a:t>
            </a:r>
            <a:r>
              <a:rPr lang="hu-HU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valamint folyamatos mérése és regisztrálása az MSZ EN 689:2018 szabvány szerint vagy azzal legalább egyenértékű módon</a:t>
            </a:r>
          </a:p>
          <a:p>
            <a:pPr>
              <a:buClr>
                <a:schemeClr val="dk1"/>
              </a:buClr>
              <a:buSzPts val="2000"/>
            </a:pPr>
            <a:endParaRPr lang="hu-HU" sz="2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500367"/>
            <a:ext cx="8095129" cy="65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8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Mikor kell végezni biológiai </a:t>
            </a:r>
            <a:r>
              <a:rPr lang="hu-HU" sz="2800" b="0" i="0" u="none" strike="noStrike" cap="none" dirty="0" err="1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monitorozást</a:t>
            </a:r>
            <a:r>
              <a:rPr lang="hu-HU" sz="28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?</a:t>
            </a:r>
            <a:endParaRPr sz="28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10025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842056"/>
            <a:ext cx="9720169" cy="5724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hu-HU" sz="2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33/1998. NM rendelet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biológiai </a:t>
            </a:r>
            <a:r>
              <a:rPr lang="hu-H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monitorozáshoz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szükséges vizsgálatokat a rendelet 3. számú melléklete szerinti gyakorisággal kell elvégezni.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félévente</a:t>
            </a: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benzol, anilin, </a:t>
            </a:r>
            <a:r>
              <a:rPr lang="hu-HU" sz="2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dimetil-formamid</a:t>
            </a: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fenol, higany, </a:t>
            </a:r>
            <a:r>
              <a:rPr lang="hu-HU" sz="2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peszticidek</a:t>
            </a:r>
            <a:endParaRPr lang="hu-HU"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évente</a:t>
            </a: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arzén, fluoridok, nitro-benzol, etil-benzol, n-hexán, kadmium, kobalt, króm, nikkel, ólom, szelén, szén-monoxid, sztirol, toluol, </a:t>
            </a:r>
            <a:r>
              <a:rPr lang="hu-HU" sz="2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triklór</a:t>
            </a: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-etilén, xilol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Ettől eltérő gyakoriságot a foglalkozás-egészségügyi orvos az expozíció figyelembevételével határozhat meg.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Kombinált vegyi expozíciók előfordulása esetén a legrövidebb gyakoriságot kell figyelembe venni. 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Azon munkavállalók számára, akik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nem kumulatív anyaggal dolgoznak,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aktuális munkahelyi levegőtisztasági mérések eredményei határérték alattiak,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technológia stabil,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veszélyes anyag </a:t>
            </a:r>
            <a:r>
              <a:rPr lang="hu-HU" sz="2000" i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egyéb úton nem juthat</a:t>
            </a:r>
            <a:r>
              <a:rPr lang="hu-HU" sz="20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hu-HU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dolgozó szervezetébe </a:t>
            </a:r>
          </a:p>
          <a:p>
            <a:pPr lvl="1">
              <a:buClr>
                <a:schemeClr val="dk1"/>
              </a:buClr>
              <a:buSzPts val="2000"/>
            </a:pP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 foglalkozás-egészségügyi orvos véleményének figyelembevételével) az adott munkahelyen a biológiai monitor vizsgálatok nem kötelezőek.</a:t>
            </a: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189610"/>
            <a:ext cx="8429754" cy="65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8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Milyen gyakorisággal végezzünk biológiai </a:t>
            </a:r>
            <a:r>
              <a:rPr lang="hu-HU" sz="2800" b="0" i="0" u="none" strike="noStrike" cap="none" dirty="0" err="1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monitorozást</a:t>
            </a:r>
            <a:r>
              <a:rPr lang="hu-HU" sz="28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?</a:t>
            </a:r>
            <a:endParaRPr sz="28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010060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1186044"/>
            <a:ext cx="9720169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hu-HU" sz="21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5/2020. (II. 6.) ITM rendelet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BEM vizsgálat céljára a &lt;4 vagy &gt;30 </a:t>
            </a:r>
            <a:r>
              <a:rPr lang="hu-HU" sz="21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mmol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 (&lt;0,4 vagy &gt;3 g/l) kreatinin koncentrációjú vizelet nem alkalmas. Ilyen esetekben a vizsgálatot új mintából meg kell ismételni.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 óránál hosszabb műszak vagy 40 órásnál hosszabb munkahét esetén az anyag korrekciós csoportjának megfelelő módon korrigált ÁK-érték alkalmazandó.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ÁK- és CK-értékre vonatkozó követelményeknek egyidejűleg kell teljesülniük. A CK-érték hosszabb napi/heti munkaidőbeosztás esetén sem változik.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 óránál hosszabb műszak vagy 40 órásnál hosszabb munkahét esetén alkalmazandó ÁK-érték korrekciók:</a:t>
            </a: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355088"/>
            <a:ext cx="1109604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4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A biológiai és munkakörnyezeti </a:t>
            </a:r>
            <a:r>
              <a:rPr lang="hu-HU" sz="2400" b="0" i="0" u="none" strike="noStrike" cap="none" dirty="0" err="1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monitorozás</a:t>
            </a:r>
            <a:r>
              <a:rPr lang="hu-HU" sz="24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 során figyelembe veendő további rende</a:t>
            </a:r>
            <a:r>
              <a:rPr lang="hu-HU" sz="2400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lkezések</a:t>
            </a:r>
            <a:endParaRPr sz="24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904067"/>
              </p:ext>
            </p:extLst>
          </p:nvPr>
        </p:nvGraphicFramePr>
        <p:xfrm>
          <a:off x="1106304" y="4509990"/>
          <a:ext cx="10363200" cy="2214880"/>
        </p:xfrm>
        <a:graphic>
          <a:graphicData uri="http://schemas.openxmlformats.org/drawingml/2006/table">
            <a:tbl>
              <a:tblPr firstRow="1" firstCol="1" bandRow="1"/>
              <a:tblGrid>
                <a:gridCol w="687265">
                  <a:extLst>
                    <a:ext uri="{9D8B030D-6E8A-4147-A177-3AD203B41FA5}">
                      <a16:colId xmlns:a16="http://schemas.microsoft.com/office/drawing/2014/main" val="2090661459"/>
                    </a:ext>
                  </a:extLst>
                </a:gridCol>
                <a:gridCol w="5913689">
                  <a:extLst>
                    <a:ext uri="{9D8B030D-6E8A-4147-A177-3AD203B41FA5}">
                      <a16:colId xmlns:a16="http://schemas.microsoft.com/office/drawing/2014/main" val="1856144088"/>
                    </a:ext>
                  </a:extLst>
                </a:gridCol>
                <a:gridCol w="3762246">
                  <a:extLst>
                    <a:ext uri="{9D8B030D-6E8A-4147-A177-3AD203B41FA5}">
                      <a16:colId xmlns:a16="http://schemas.microsoft.com/office/drawing/2014/main" val="47676688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ÁK korrekciós csoportok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korrekciós faktor számításának módja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884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Irritáló anyagok, egyszerű fojtógázok, csekély egészségkárosító hatással bíró anyagok.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Korrekció NEM szükséges.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81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Azok az anyagok, amelyek egészségkárosító hatása RÖVID expozíció hatására jelentkezik.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Korrigált ÁK = ÁK × 8/a napi óraszám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928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Azok az anyagok, amelyek egészségkárosító hatása TARTÓS expozíciót követően jelentkezik.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Korrigált ÁK = ÁK × 40/a heti óraszám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114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R+T.</a:t>
                      </a:r>
                      <a:endParaRPr lang="hu-H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Azok az anyagok, amelyek RÖVID és TARTÓS expozíciója is egészségkárosodást okoz.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Korrigált ÁK = ÁK × 8/a napi óraszám</a:t>
                      </a:r>
                      <a:b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Korrigált ÁK = ÁK × 40/a heti óraszám</a:t>
                      </a:r>
                      <a:b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két faktor közül a szigorúbb (kisebb) értéket kell alkalmazni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021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017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3636988"/>
              </p:ext>
            </p:extLst>
          </p:nvPr>
        </p:nvGraphicFramePr>
        <p:xfrm>
          <a:off x="232840" y="1204957"/>
          <a:ext cx="5761355" cy="4281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793372"/>
              </p:ext>
            </p:extLst>
          </p:nvPr>
        </p:nvGraphicFramePr>
        <p:xfrm>
          <a:off x="6247598" y="1204957"/>
          <a:ext cx="5742941" cy="3153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Google Shape;158;p2"/>
          <p:cNvSpPr txBox="1"/>
          <p:nvPr/>
        </p:nvSpPr>
        <p:spPr>
          <a:xfrm>
            <a:off x="232840" y="166244"/>
            <a:ext cx="1109604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400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Statisztikai adatok – a fokozott expozíciós esetek számának alakulása együttesen (2007-2022) és a kóroki tényezők csoportjai szerint (2014-2022)</a:t>
            </a:r>
            <a:endParaRPr sz="24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8875643" y="6092687"/>
            <a:ext cx="265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Forrás: NNGYK MFF, 2022</a:t>
            </a:r>
          </a:p>
        </p:txBody>
      </p:sp>
    </p:spTree>
    <p:extLst>
      <p:ext uri="{BB962C8B-B14F-4D97-AF65-F5344CB8AC3E}">
        <p14:creationId xmlns:p14="http://schemas.microsoft.com/office/powerpoint/2010/main" val="3788060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744658"/>
              </p:ext>
            </p:extLst>
          </p:nvPr>
        </p:nvGraphicFramePr>
        <p:xfrm>
          <a:off x="755377" y="974034"/>
          <a:ext cx="8030814" cy="5567717"/>
        </p:xfrm>
        <a:graphic>
          <a:graphicData uri="http://schemas.openxmlformats.org/drawingml/2006/table">
            <a:tbl>
              <a:tblPr/>
              <a:tblGrid>
                <a:gridCol w="2052083">
                  <a:extLst>
                    <a:ext uri="{9D8B030D-6E8A-4147-A177-3AD203B41FA5}">
                      <a16:colId xmlns:a16="http://schemas.microsoft.com/office/drawing/2014/main" val="2140864434"/>
                    </a:ext>
                  </a:extLst>
                </a:gridCol>
                <a:gridCol w="1983201">
                  <a:extLst>
                    <a:ext uri="{9D8B030D-6E8A-4147-A177-3AD203B41FA5}">
                      <a16:colId xmlns:a16="http://schemas.microsoft.com/office/drawing/2014/main" val="438184680"/>
                    </a:ext>
                  </a:extLst>
                </a:gridCol>
                <a:gridCol w="1232453">
                  <a:extLst>
                    <a:ext uri="{9D8B030D-6E8A-4147-A177-3AD203B41FA5}">
                      <a16:colId xmlns:a16="http://schemas.microsoft.com/office/drawing/2014/main" val="1520738535"/>
                    </a:ext>
                  </a:extLst>
                </a:gridCol>
                <a:gridCol w="879829">
                  <a:extLst>
                    <a:ext uri="{9D8B030D-6E8A-4147-A177-3AD203B41FA5}">
                      <a16:colId xmlns:a16="http://schemas.microsoft.com/office/drawing/2014/main" val="2073771025"/>
                    </a:ext>
                  </a:extLst>
                </a:gridCol>
                <a:gridCol w="1883248">
                  <a:extLst>
                    <a:ext uri="{9D8B030D-6E8A-4147-A177-3AD203B41FA5}">
                      <a16:colId xmlns:a16="http://schemas.microsoft.com/office/drawing/2014/main" val="507298543"/>
                    </a:ext>
                  </a:extLst>
                </a:gridCol>
              </a:tblGrid>
              <a:tr h="1223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Csoport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 dirty="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Megnevezés</a:t>
                      </a:r>
                      <a:endParaRPr lang="hu-H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Esetszám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Összes fokozott expozíciós esethez viszonyítva (%)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163996"/>
                  </a:ext>
                </a:extLst>
              </a:tr>
              <a:tr h="39008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Fém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Nikkel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297</a:t>
                      </a:r>
                      <a:endParaRPr lang="hu-H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86,2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56618"/>
                  </a:ext>
                </a:extLst>
              </a:tr>
              <a:tr h="39008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Ólom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35</a:t>
                      </a:r>
                      <a:endParaRPr lang="hu-H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162067"/>
                  </a:ext>
                </a:extLst>
              </a:tr>
              <a:tr h="390080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Szerves oldószer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b="1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 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n-Hexán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24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7">
                  <a:txBody>
                    <a:bodyPr/>
                    <a:lstStyle/>
                    <a:p>
                      <a:pPr marR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13,8</a:t>
                      </a:r>
                      <a:endParaRPr lang="hu-H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525430"/>
                  </a:ext>
                </a:extLst>
              </a:tr>
              <a:tr h="80680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Dimetilformamid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19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31938"/>
                  </a:ext>
                </a:extLst>
              </a:tr>
              <a:tr h="80680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Izopropil-alkohol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4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174431"/>
                  </a:ext>
                </a:extLst>
              </a:tr>
              <a:tr h="39008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Toluol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3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9170"/>
                  </a:ext>
                </a:extLst>
              </a:tr>
              <a:tr h="39008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Benzol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1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027829"/>
                  </a:ext>
                </a:extLst>
              </a:tr>
              <a:tr h="39008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Sztirol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1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57715"/>
                  </a:ext>
                </a:extLst>
              </a:tr>
              <a:tr h="39008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Aceton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  <a:tab pos="673100" algn="l"/>
                          <a:tab pos="1170305" algn="l"/>
                        </a:tabLst>
                      </a:pPr>
                      <a:r>
                        <a:rPr lang="hu-HU" sz="2000">
                          <a:effectLst/>
                          <a:latin typeface="+mn-lt"/>
                          <a:ea typeface="Microsoft YaHei" panose="020B0503020204020204" pitchFamily="34" charset="-122"/>
                          <a:cs typeface="Palatino Linotype" panose="02040502050505030304" pitchFamily="18" charset="0"/>
                        </a:rPr>
                        <a:t>1</a:t>
                      </a:r>
                      <a:endParaRPr lang="hu-H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70305" algn="l"/>
                        </a:tabLst>
                      </a:pPr>
                      <a:r>
                        <a:rPr lang="hu-H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078984"/>
                  </a:ext>
                </a:extLst>
              </a:tr>
            </a:tbl>
          </a:graphicData>
        </a:graphic>
      </p:graphicFrame>
      <p:sp>
        <p:nvSpPr>
          <p:cNvPr id="7" name="Google Shape;158;p2"/>
          <p:cNvSpPr txBox="1"/>
          <p:nvPr/>
        </p:nvSpPr>
        <p:spPr>
          <a:xfrm>
            <a:off x="755377" y="242469"/>
            <a:ext cx="1109604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rgbClr val="000000"/>
              </a:buClr>
              <a:buSzPts val="2000"/>
            </a:pPr>
            <a:r>
              <a:rPr lang="hu-HU" sz="2400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Statisztikai adatok – a fokozott expozíciós esetek száma és aránya, 2022</a:t>
            </a:r>
            <a:endParaRPr sz="24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9203635" y="6357085"/>
            <a:ext cx="265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Forrás: NNGYK MFF, 2022</a:t>
            </a:r>
          </a:p>
        </p:txBody>
      </p:sp>
    </p:spTree>
    <p:extLst>
      <p:ext uri="{BB962C8B-B14F-4D97-AF65-F5344CB8AC3E}">
        <p14:creationId xmlns:p14="http://schemas.microsoft.com/office/powerpoint/2010/main" val="2471879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991491"/>
            <a:ext cx="9720169" cy="558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indent="-457200"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hu-HU" sz="21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Ni: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alacsonyabb határértékek (ÁK: 0,01 mg/m3, ami 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tizede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korábban érvényes MK-értéknek, BEM: 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g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bevezetése óta  jelentősen magasabb esetszámok (2021: 186, 2022: 297),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kirívóan magas értékek (akár a HÉ 19-szerese) szinte kizárólag mintavételi/mintaadási hibára voltak visszavezethetők,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vizelet kreatinin koncentrációra korrigálva az értékeket az esetek 28% (2021)-41% (2022)-a nem lett volna fokozott expozíció,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jelentős különbségek az egyes munkáltatók között,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megfontolandó egy vizelet kreatinin értékre korrigált „</a:t>
            </a:r>
            <a:r>
              <a:rPr lang="hu-HU" sz="21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biological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hu-HU" sz="2100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guidance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érték meghatározása és bevezetése </a:t>
            </a:r>
          </a:p>
          <a:p>
            <a:pPr marL="457200" indent="-457200"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hu-HU" sz="21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Ólom: </a:t>
            </a:r>
          </a:p>
          <a:p>
            <a:pPr marL="914400" lvl="1" indent="-4572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/>
                <a:ea typeface="Times New Roman"/>
                <a:cs typeface="Times New Roman"/>
                <a:sym typeface="Times New Roman"/>
              </a:rPr>
              <a:t>a fokozott expozíciós esetek a detektálásukat követően csak hónapokkal később kerülnek látókörbe, ami a depók felderítését, a kezelést nehezíti,</a:t>
            </a:r>
          </a:p>
          <a:p>
            <a:pPr marL="914400" lvl="1" indent="-4572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/>
                <a:ea typeface="Times New Roman"/>
                <a:cs typeface="Times New Roman"/>
                <a:sym typeface="Times New Roman"/>
              </a:rPr>
              <a:t>az ólommagos lőszerek zárttéri használatával kapcsolatos esetszám folyamatosan emelkedik (lövészetvezetők, </a:t>
            </a:r>
            <a:r>
              <a:rPr lang="hu-HU" sz="2100" i="1" dirty="0">
                <a:latin typeface="Times New Roman"/>
                <a:ea typeface="Times New Roman"/>
                <a:cs typeface="Times New Roman"/>
                <a:sym typeface="Times New Roman"/>
              </a:rPr>
              <a:t>nem szervezett munkavégzés</a:t>
            </a:r>
            <a:r>
              <a:rPr lang="hu-HU" sz="2100" dirty="0"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</a:p>
          <a:p>
            <a:pPr marL="457200" indent="-457200">
              <a:buClr>
                <a:schemeClr val="dk1"/>
              </a:buClr>
              <a:buSzPts val="2000"/>
              <a:buFont typeface="+mj-lt"/>
              <a:buAutoNum type="arabicPeriod"/>
            </a:pPr>
            <a:endParaRPr lang="hu-HU" sz="21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355088"/>
            <a:ext cx="1109604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4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A nyilvántartásba vett esetek értékelése során levonható következtetések</a:t>
            </a:r>
            <a:endParaRPr sz="24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351057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1" y="1186044"/>
            <a:ext cx="10600667" cy="4185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N-metil-2-pirrolidon (NMP) 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esetében biológiai expozíciós mutató vizeletben megengedhető/ajánlott határértékének bevezetése </a:t>
            </a:r>
          </a:p>
          <a:p>
            <a:pPr lvl="1">
              <a:buClr>
                <a:schemeClr val="dk1"/>
              </a:buClr>
              <a:buSzPts val="2000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jelenleg érvényes ÁK-érték mellett (40 mg/m</a:t>
            </a:r>
            <a:r>
              <a:rPr lang="hu-HU" sz="21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):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2-hidroxi-N-metil-szukcinimid (2-HMSI): 20 mg/g kreatinin  expozíciós műszakot követő reggel mérve vagy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2-hidroxi-N-metil-2-pirrolidon (5-HNMP): 70 mg/g kreatinin műszak után 2-4 órával</a:t>
            </a:r>
          </a:p>
          <a:p>
            <a:pPr lvl="1">
              <a:buClr>
                <a:schemeClr val="dk1"/>
              </a:buClr>
              <a:buSzPts val="2000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jelenleginél alacsonyabb (az inhalációs DNEL-értékkel megegyező) ÁK-érték mellett (14,4 mg/m</a:t>
            </a:r>
            <a:r>
              <a:rPr lang="hu-HU" sz="21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):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2-HMSI: 8 mg/g kreatinin (következő reggeli minta) vagy 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5-HNMP: 25 mg/g kreatinin (műszak utáni minta)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1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biológiai expozíciós mutatója esetében a korábbi szabályozás szerinti, a vizelet kreatinin koncentrációval korrigált, megengedhető határérték: „</a:t>
            </a:r>
            <a:r>
              <a:rPr lang="hu-HU" sz="21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biológiai iránymutató</a:t>
            </a:r>
            <a:r>
              <a:rPr lang="hu-HU" sz="21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érték bevezetése</a:t>
            </a:r>
          </a:p>
          <a:p>
            <a:pPr marL="800100" lvl="1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endParaRPr lang="hu-HU" sz="2100" baseline="30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p2"/>
          <p:cNvSpPr txBox="1"/>
          <p:nvPr/>
        </p:nvSpPr>
        <p:spPr>
          <a:xfrm>
            <a:off x="739881" y="434601"/>
            <a:ext cx="1109604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800" b="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Várható változások</a:t>
            </a:r>
            <a:endParaRPr sz="2800" b="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893627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>
            <a:spLocks noGrp="1"/>
          </p:cNvSpPr>
          <p:nvPr>
            <p:ph type="ctrTitle"/>
          </p:nvPr>
        </p:nvSpPr>
        <p:spPr>
          <a:xfrm>
            <a:off x="1844892" y="2415208"/>
            <a:ext cx="7955768" cy="859481"/>
          </a:xfrm>
        </p:spPr>
        <p:txBody>
          <a:bodyPr>
            <a:noAutofit/>
          </a:bodyPr>
          <a:lstStyle/>
          <a:p>
            <a:r>
              <a:rPr lang="hu-HU" sz="4400" b="1" dirty="0">
                <a:solidFill>
                  <a:srgbClr val="002060"/>
                </a:solidFill>
                <a:latin typeface="+mn-lt"/>
              </a:rPr>
              <a:t>Köszönöm a  figyelmet!</a:t>
            </a:r>
          </a:p>
        </p:txBody>
      </p:sp>
    </p:spTree>
    <p:extLst>
      <p:ext uri="{BB962C8B-B14F-4D97-AF65-F5344CB8AC3E}">
        <p14:creationId xmlns:p14="http://schemas.microsoft.com/office/powerpoint/2010/main" val="275048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36AD59-9909-4BF4-8263-8BC45331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026"/>
            <a:ext cx="10515600" cy="1000575"/>
          </a:xfrm>
        </p:spPr>
        <p:txBody>
          <a:bodyPr/>
          <a:lstStyle/>
          <a:p>
            <a:pPr algn="l"/>
            <a:r>
              <a:rPr lang="hu-HU" dirty="0"/>
              <a:t>Amiről szó lesz: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0AA0622-8B89-46E1-8597-F99EC07824F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25625"/>
            <a:ext cx="10057688" cy="3893688"/>
          </a:xfrm>
        </p:spPr>
        <p:txBody>
          <a:bodyPr/>
          <a:lstStyle/>
          <a:p>
            <a:r>
              <a:rPr lang="hu-HU" dirty="0"/>
              <a:t>Jogszabályi háttér</a:t>
            </a:r>
          </a:p>
          <a:p>
            <a:r>
              <a:rPr lang="hu-HU" dirty="0"/>
              <a:t>Fokozott expozíció, biológiai monitorozás fogalma</a:t>
            </a:r>
          </a:p>
          <a:p>
            <a:r>
              <a:rPr lang="hu-HU" dirty="0"/>
              <a:t>Biológiai expozíciós/hatás mutató fogalma, vizsgálandó/vizsgálható vegyi anyagok, határértékek</a:t>
            </a:r>
          </a:p>
          <a:p>
            <a:r>
              <a:rPr lang="hu-HU" dirty="0"/>
              <a:t>Statisztikai adatok</a:t>
            </a:r>
          </a:p>
          <a:p>
            <a:r>
              <a:rPr lang="hu-HU" dirty="0"/>
              <a:t>A nyilvántartásba vett esetek értékelése alapján levonható következtetések</a:t>
            </a:r>
          </a:p>
          <a:p>
            <a:r>
              <a:rPr lang="hu-HU" dirty="0"/>
              <a:t>Várható változások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085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664363" y="1730818"/>
            <a:ext cx="9720169" cy="3139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1993. évi XCIII. </a:t>
            </a: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pt-BR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örvény</a:t>
            </a: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munkavédelemről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hu-HU" sz="2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(V. Fejezet: A munkabalesetek és a foglalkozási megbetegedések bejelentése, kivizsgálása és nyilvántartása)</a:t>
            </a:r>
            <a:endParaRPr lang="pt-BR" sz="2200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27/1996. (VIII. 28.) NM rendelet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foglalkozási betegségek és fokozott expozíciós esetek bejelentéséről és kivizsgálásáról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5/2020. (II. 6.) ITM rendelet 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kémiai kóroki tényezők hatásának kitett munkavállalók egészségének és biztonságának védelméről (hatályos: </a:t>
            </a:r>
            <a:r>
              <a:rPr lang="hu-HU" sz="22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2020.02.07.-től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  <a:p>
            <a:pPr marL="342900" indent="-342900"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33/1998. (VI. 24.) NM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rendelet a munkaköri, szakmai, illetve személyi higiénés alkalmasság orvosi vizsgálatáról és véleményezéséről</a:t>
            </a:r>
          </a:p>
        </p:txBody>
      </p:sp>
      <p:sp>
        <p:nvSpPr>
          <p:cNvPr id="158" name="Google Shape;158;p2"/>
          <p:cNvSpPr txBox="1"/>
          <p:nvPr/>
        </p:nvSpPr>
        <p:spPr>
          <a:xfrm>
            <a:off x="664363" y="850280"/>
            <a:ext cx="8095129" cy="65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800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Jogszabályi háttér</a:t>
            </a:r>
            <a:endParaRPr sz="280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44991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1114" y="495357"/>
            <a:ext cx="5314059" cy="461237"/>
          </a:xfrm>
        </p:spPr>
        <p:txBody>
          <a:bodyPr/>
          <a:lstStyle/>
          <a:p>
            <a:pPr>
              <a:defRPr/>
            </a:pPr>
            <a:r>
              <a:rPr lang="hu-HU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A foKOZOTT EXPOZÍCIÓS ESETEK </a:t>
            </a:r>
            <a:r>
              <a:rPr lang="hu-HU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bejelentése és  kivizsgálása 2020.01.01 előtt </a:t>
            </a:r>
            <a:endParaRPr lang="hu-HU" sz="1600" dirty="0">
              <a:latin typeface="+mj-lt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90935" y="2857024"/>
            <a:ext cx="1701552" cy="1043323"/>
          </a:xfrm>
          <a:prstGeom prst="rect">
            <a:avLst/>
          </a:prstGeom>
          <a:solidFill>
            <a:srgbClr val="FFC000"/>
          </a:solidFill>
          <a:ln w="317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600" b="1" dirty="0">
                <a:solidFill>
                  <a:prstClr val="black"/>
                </a:solidFill>
                <a:latin typeface="Calibri"/>
              </a:rPr>
              <a:t>Munkavállaló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181193749"/>
              </p:ext>
            </p:extLst>
          </p:nvPr>
        </p:nvGraphicFramePr>
        <p:xfrm>
          <a:off x="3696244" y="1261419"/>
          <a:ext cx="2508087" cy="2669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Kereszt 2"/>
          <p:cNvSpPr/>
          <p:nvPr/>
        </p:nvSpPr>
        <p:spPr>
          <a:xfrm>
            <a:off x="3162384" y="4429416"/>
            <a:ext cx="3048600" cy="1641093"/>
          </a:xfrm>
          <a:prstGeom prst="plus">
            <a:avLst>
              <a:gd name="adj" fmla="val 20724"/>
            </a:avLst>
          </a:prstGeom>
          <a:solidFill>
            <a:srgbClr val="FF0000"/>
          </a:solidFill>
          <a:ln w="317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>
                <a:solidFill>
                  <a:srgbClr val="FFFF00"/>
                </a:solidFill>
                <a:latin typeface="Calibri"/>
              </a:rPr>
              <a:t> </a:t>
            </a:r>
          </a:p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>
                <a:solidFill>
                  <a:srgbClr val="FFFF00"/>
                </a:solidFill>
                <a:latin typeface="Calibri"/>
              </a:rPr>
              <a:t>Nemzeti Népegészségügyi és Gyógyszerészeti Központ </a:t>
            </a:r>
          </a:p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>
                <a:solidFill>
                  <a:srgbClr val="FFFF00"/>
                </a:solidFill>
                <a:latin typeface="Calibri"/>
              </a:rPr>
              <a:t>Munkahigiénés és Foglalkozás-   egészségügyi    Főosztály</a:t>
            </a:r>
            <a:r>
              <a:rPr lang="hu-HU" sz="1400" dirty="0">
                <a:solidFill>
                  <a:srgbClr val="FFFF00"/>
                </a:solidFill>
                <a:latin typeface="Calibri"/>
              </a:rPr>
              <a:t> </a:t>
            </a:r>
          </a:p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400" i="1" dirty="0">
                <a:solidFill>
                  <a:srgbClr val="FFFF00"/>
                </a:solidFill>
                <a:latin typeface="Calibri"/>
              </a:rPr>
              <a:t>elfogad, nyilvántartásba vesz, tájékoztat.</a:t>
            </a:r>
          </a:p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endParaRPr lang="hu-HU" sz="1400" b="1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" name="Balra-jobbra nyíl feliratnak 4"/>
          <p:cNvSpPr/>
          <p:nvPr/>
        </p:nvSpPr>
        <p:spPr>
          <a:xfrm>
            <a:off x="1990556" y="1399736"/>
            <a:ext cx="1667309" cy="473859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100" b="1" dirty="0">
                <a:solidFill>
                  <a:srgbClr val="002060"/>
                </a:solidFill>
                <a:latin typeface="Calibri"/>
              </a:rPr>
              <a:t>Bejelentés</a:t>
            </a:r>
          </a:p>
        </p:txBody>
      </p:sp>
      <p:sp>
        <p:nvSpPr>
          <p:cNvPr id="22" name="Balra-jobbra nyíl feliratnak 21"/>
          <p:cNvSpPr/>
          <p:nvPr/>
        </p:nvSpPr>
        <p:spPr>
          <a:xfrm>
            <a:off x="2129571" y="3020755"/>
            <a:ext cx="1497331" cy="252845"/>
          </a:xfrm>
          <a:prstGeom prst="leftRightArrowCallout">
            <a:avLst>
              <a:gd name="adj1" fmla="val 42823"/>
              <a:gd name="adj2" fmla="val 25000"/>
              <a:gd name="adj3" fmla="val 25000"/>
              <a:gd name="adj4" fmla="val 481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200" b="1" dirty="0">
                <a:solidFill>
                  <a:srgbClr val="002060"/>
                </a:solidFill>
                <a:latin typeface="Calibri"/>
              </a:rPr>
              <a:t>Panasz</a:t>
            </a:r>
          </a:p>
        </p:txBody>
      </p:sp>
      <p:cxnSp>
        <p:nvCxnSpPr>
          <p:cNvPr id="29" name="Egyenes összekötő nyíllal 28"/>
          <p:cNvCxnSpPr/>
          <p:nvPr/>
        </p:nvCxnSpPr>
        <p:spPr>
          <a:xfrm>
            <a:off x="4944556" y="3966424"/>
            <a:ext cx="5731" cy="407799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Lekerekített téglalap 3"/>
          <p:cNvSpPr/>
          <p:nvPr/>
        </p:nvSpPr>
        <p:spPr>
          <a:xfrm>
            <a:off x="433867" y="1351141"/>
            <a:ext cx="1518312" cy="104335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9251" eaLnBrk="0" fontAlgn="base">
              <a:spcBef>
                <a:spcPct val="0"/>
              </a:spcBef>
              <a:spcAft>
                <a:spcPct val="0"/>
              </a:spcAft>
            </a:pPr>
            <a:r>
              <a:rPr lang="hu-HU" sz="1400" b="1" dirty="0">
                <a:solidFill>
                  <a:srgbClr val="FFFF00"/>
                </a:solidFill>
                <a:latin typeface="Calibri"/>
              </a:rPr>
              <a:t>Bejelentő: foglalkozás-egészségügyi szolgálat orvosa</a:t>
            </a:r>
          </a:p>
        </p:txBody>
      </p:sp>
      <p:cxnSp>
        <p:nvCxnSpPr>
          <p:cNvPr id="8" name="Egyenes összekötő nyíllal 7"/>
          <p:cNvCxnSpPr/>
          <p:nvPr/>
        </p:nvCxnSpPr>
        <p:spPr>
          <a:xfrm>
            <a:off x="1241711" y="2457012"/>
            <a:ext cx="1" cy="3374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églalap 13"/>
          <p:cNvSpPr/>
          <p:nvPr/>
        </p:nvSpPr>
        <p:spPr>
          <a:xfrm>
            <a:off x="6581003" y="2706343"/>
            <a:ext cx="1898396" cy="1114621"/>
          </a:xfrm>
          <a:prstGeom prst="rect">
            <a:avLst/>
          </a:prstGeom>
          <a:solidFill>
            <a:srgbClr val="FFC000"/>
          </a:solidFill>
          <a:ln w="317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b="1" dirty="0">
                <a:solidFill>
                  <a:prstClr val="black"/>
                </a:solidFill>
              </a:rPr>
              <a:t>Munkavállaló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8564"/>
              </p:ext>
            </p:extLst>
          </p:nvPr>
        </p:nvGraphicFramePr>
        <p:xfrm>
          <a:off x="9534572" y="1117483"/>
          <a:ext cx="2408197" cy="2132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Kereszt 15"/>
          <p:cNvSpPr/>
          <p:nvPr/>
        </p:nvSpPr>
        <p:spPr>
          <a:xfrm>
            <a:off x="6591769" y="4429416"/>
            <a:ext cx="2143460" cy="1641093"/>
          </a:xfrm>
          <a:prstGeom prst="plus">
            <a:avLst>
              <a:gd name="adj" fmla="val 20724"/>
            </a:avLst>
          </a:prstGeom>
          <a:solidFill>
            <a:srgbClr val="FF0000"/>
          </a:solidFill>
          <a:ln w="317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u-HU" sz="1400" b="1" dirty="0">
                <a:solidFill>
                  <a:srgbClr val="FFFF00"/>
                </a:solidFill>
              </a:rPr>
              <a:t> NNGYK</a:t>
            </a:r>
          </a:p>
          <a:p>
            <a:pPr lvl="0" algn="ctr"/>
            <a:r>
              <a:rPr lang="hu-HU" sz="1400" b="1" dirty="0">
                <a:solidFill>
                  <a:srgbClr val="FFFF00"/>
                </a:solidFill>
              </a:rPr>
              <a:t>Munkahigiénés és Foglalkozás-egészségügyi    Főosztály </a:t>
            </a:r>
          </a:p>
          <a:p>
            <a:pPr lvl="0" algn="ctr"/>
            <a:r>
              <a:rPr lang="hu-HU" sz="1400" b="1" i="1" dirty="0">
                <a:solidFill>
                  <a:srgbClr val="FFFF00"/>
                </a:solidFill>
              </a:rPr>
              <a:t>nyilvántartásba vesz</a:t>
            </a:r>
          </a:p>
          <a:p>
            <a:pPr algn="ctr"/>
            <a:endParaRPr lang="hu-HU" sz="1400" b="1" dirty="0">
              <a:solidFill>
                <a:srgbClr val="FFFF00"/>
              </a:solidFill>
            </a:endParaRPr>
          </a:p>
        </p:txBody>
      </p:sp>
      <p:sp>
        <p:nvSpPr>
          <p:cNvPr id="17" name="Balra-jobbra nyíl feliratnak 16"/>
          <p:cNvSpPr/>
          <p:nvPr/>
        </p:nvSpPr>
        <p:spPr>
          <a:xfrm>
            <a:off x="8017745" y="1390714"/>
            <a:ext cx="1478449" cy="324885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solidFill>
                  <a:srgbClr val="002060"/>
                </a:solidFill>
              </a:rPr>
              <a:t>Értesítés</a:t>
            </a:r>
          </a:p>
        </p:txBody>
      </p:sp>
      <p:sp>
        <p:nvSpPr>
          <p:cNvPr id="18" name="Balra-jobbra nyíl feliratnak 17"/>
          <p:cNvSpPr/>
          <p:nvPr/>
        </p:nvSpPr>
        <p:spPr>
          <a:xfrm rot="2957381">
            <a:off x="8289312" y="3500930"/>
            <a:ext cx="1367852" cy="182741"/>
          </a:xfrm>
          <a:prstGeom prst="leftRightArrowCallout">
            <a:avLst>
              <a:gd name="adj1" fmla="val 42823"/>
              <a:gd name="adj2" fmla="val 50000"/>
              <a:gd name="adj3" fmla="val 109299"/>
              <a:gd name="adj4" fmla="val 481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100" b="1" dirty="0">
                <a:solidFill>
                  <a:srgbClr val="002060"/>
                </a:solidFill>
              </a:rPr>
              <a:t>Panasz</a:t>
            </a:r>
          </a:p>
        </p:txBody>
      </p:sp>
      <p:cxnSp>
        <p:nvCxnSpPr>
          <p:cNvPr id="19" name="Egyenes összekötő nyíllal 18"/>
          <p:cNvCxnSpPr/>
          <p:nvPr/>
        </p:nvCxnSpPr>
        <p:spPr>
          <a:xfrm>
            <a:off x="10738670" y="3378685"/>
            <a:ext cx="0" cy="46437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ekerekített téglalap 19"/>
          <p:cNvSpPr/>
          <p:nvPr/>
        </p:nvSpPr>
        <p:spPr>
          <a:xfrm>
            <a:off x="6581003" y="1113037"/>
            <a:ext cx="1398364" cy="104335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33" b="1" dirty="0">
                <a:solidFill>
                  <a:srgbClr val="FFFF00"/>
                </a:solidFill>
              </a:rPr>
              <a:t>Foglalkozás-egészségügyi szolgálat orvosa</a:t>
            </a:r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575222835"/>
              </p:ext>
            </p:extLst>
          </p:nvPr>
        </p:nvGraphicFramePr>
        <p:xfrm>
          <a:off x="9534572" y="3990577"/>
          <a:ext cx="2408199" cy="2090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24" name="Egyenes összekötő nyíllal 23"/>
          <p:cNvCxnSpPr/>
          <p:nvPr/>
        </p:nvCxnSpPr>
        <p:spPr>
          <a:xfrm flipH="1" flipV="1">
            <a:off x="7516873" y="2264228"/>
            <a:ext cx="13329" cy="38556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Egyenes összekötő nyíllal 35"/>
          <p:cNvCxnSpPr/>
          <p:nvPr/>
        </p:nvCxnSpPr>
        <p:spPr>
          <a:xfrm flipH="1" flipV="1">
            <a:off x="7713706" y="3900347"/>
            <a:ext cx="4839" cy="38977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ím 1"/>
          <p:cNvSpPr txBox="1">
            <a:spLocks/>
          </p:cNvSpPr>
          <p:nvPr/>
        </p:nvSpPr>
        <p:spPr>
          <a:xfrm>
            <a:off x="6581003" y="398037"/>
            <a:ext cx="5463483" cy="655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300" b="1" i="0" u="none" strike="noStrike" cap="all" baseline="0">
                <a:solidFill>
                  <a:schemeClr val="bg1"/>
                </a:solidFill>
                <a:latin typeface="Arial"/>
                <a:ea typeface="Yanone Kaffeesatz"/>
                <a:cs typeface="Arial"/>
                <a:sym typeface="Yanone Kaffeesatz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Yanone Kaffeesatz"/>
              <a:buNone/>
              <a:defRPr sz="3700" b="1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pPr>
              <a:defRPr/>
            </a:pPr>
            <a:r>
              <a:rPr lang="hu-HU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A foKOZOTT expozíciós esetek bejelentése és kivizsgálása 2020.01.01. után</a:t>
            </a:r>
            <a:endParaRPr lang="hu-HU" sz="1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77CA28-9F4F-6BBE-025F-996CC3986F84}"/>
              </a:ext>
            </a:extLst>
          </p:cNvPr>
          <p:cNvSpPr txBox="1"/>
          <p:nvPr/>
        </p:nvSpPr>
        <p:spPr>
          <a:xfrm>
            <a:off x="9534572" y="6379777"/>
            <a:ext cx="265742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333" dirty="0"/>
              <a:t>Forrás: dr. Madarász Gy., NGM</a:t>
            </a:r>
          </a:p>
        </p:txBody>
      </p:sp>
    </p:spTree>
    <p:extLst>
      <p:ext uri="{BB962C8B-B14F-4D97-AF65-F5344CB8AC3E}">
        <p14:creationId xmlns:p14="http://schemas.microsoft.com/office/powerpoint/2010/main" val="15456049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995879"/>
            <a:ext cx="9720169" cy="3951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fokozott expozíció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munkavállaló szervezetében a munkavégzés során, a foglalkozás gyakorlása közben vagy azzal összefüggésben a kémiai kóroki tényezők hatásának kitett munkavállalók egészségének és biztonságának védelméről szóló miniszteri rendeletben meghatározott foglalkozási vegyi expozíció esetén vizsgálandó biológiai expozíciós/hatás mutatók biológiai határértékeket meghaladó koncentrációja vagy mértéke (illetve zaj esetében 4000 Hz-en a 30 dB halláscsökkenés bármely fülön) – Mvt. 87. § 1/E.</a:t>
            </a:r>
          </a:p>
          <a:p>
            <a:pPr marL="342900" indent="-342900">
              <a:lnSpc>
                <a:spcPct val="114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biológiai monitorozás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biológiai anyagból (vér, vizelet) a munkakörnyezetben előforduló anyagoknak vagy </a:t>
            </a:r>
            <a:r>
              <a:rPr lang="hu-H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metabolitjaiknak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illetőleg hatásuknak rendszeres, mennyiségi meghatározása és regisztrálása – 33/1998. NM rendelet 1. § j)</a:t>
            </a: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303814"/>
            <a:ext cx="8095129" cy="65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hu-HU" sz="2800" i="0" u="none" strike="noStrike" cap="none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Fokozott expozíció, biológiai monitorozás</a:t>
            </a:r>
            <a:endParaRPr sz="280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10085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/>
          <p:nvPr/>
        </p:nvSpPr>
        <p:spPr>
          <a:xfrm>
            <a:off x="739883" y="1260799"/>
            <a:ext cx="9720169" cy="202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biológiai expozíciós mutató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vegyi anyag vagy </a:t>
            </a:r>
            <a:r>
              <a:rPr lang="hu-H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metabolit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koncentrációja biológiai mintában (vizeletben vagy vérben) – 5/2020. ITM rendelet 3. § 4.</a:t>
            </a:r>
          </a:p>
          <a:p>
            <a:pPr marL="342900" indent="-342900">
              <a:lnSpc>
                <a:spcPct val="114000"/>
              </a:lnSpc>
              <a:buClr>
                <a:schemeClr val="dk1"/>
              </a:buClr>
              <a:buSzPts val="2000"/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biológiai hatásmutató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vegyi anyag vagy </a:t>
            </a:r>
            <a:r>
              <a:rPr lang="hu-HU" sz="22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metabolitja</a:t>
            </a:r>
            <a:r>
              <a:rPr lang="hu-HU" sz="2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hatására jellemző, a szervezet visszafordítható változását kimutató biokémiai paraméter – 5/2020. ITM rendelet 3. § 5.</a:t>
            </a:r>
          </a:p>
        </p:txBody>
      </p:sp>
      <p:sp>
        <p:nvSpPr>
          <p:cNvPr id="158" name="Google Shape;158;p2"/>
          <p:cNvSpPr txBox="1"/>
          <p:nvPr/>
        </p:nvSpPr>
        <p:spPr>
          <a:xfrm>
            <a:off x="739883" y="397819"/>
            <a:ext cx="8095129" cy="652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sz="2800" dirty="0">
                <a:solidFill>
                  <a:srgbClr val="4472C4"/>
                </a:solidFill>
                <a:latin typeface="+mj-lt"/>
                <a:ea typeface="Poppins Light"/>
                <a:cs typeface="Times New Roman"/>
                <a:sym typeface="Times New Roman"/>
              </a:rPr>
              <a:t>Biológiai expozíciós mutató, biológiai hatásmutató  </a:t>
            </a:r>
            <a:endParaRPr sz="2800" i="0" u="none" strike="noStrike" cap="none" dirty="0">
              <a:solidFill>
                <a:schemeClr val="dk2"/>
              </a:solidFill>
              <a:latin typeface="+mj-l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709956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/>
        </p:nvSpPr>
        <p:spPr>
          <a:xfrm>
            <a:off x="398506" y="61883"/>
            <a:ext cx="11331722" cy="452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dirty="0">
                <a:solidFill>
                  <a:srgbClr val="00B0F0"/>
                </a:solidFill>
                <a:latin typeface="Tw Cen MT" panose="020B0602020104020603" pitchFamily="34" charset="-18"/>
                <a:ea typeface="Poppins Light"/>
                <a:cs typeface="Poppins Light"/>
                <a:sym typeface="Poppins Light"/>
              </a:rPr>
              <a:t>A foglalkozási vegyi expozíció esetén vizsgálandó biológiai expozíciós mutatók </a:t>
            </a:r>
            <a:r>
              <a:rPr lang="hu-HU" b="1" u="sng" dirty="0">
                <a:solidFill>
                  <a:srgbClr val="002060"/>
                </a:solidFill>
                <a:latin typeface="Tw Cen MT" panose="020B0602020104020603" pitchFamily="34" charset="-18"/>
                <a:ea typeface="Poppins Light"/>
                <a:cs typeface="Poppins Light"/>
                <a:sym typeface="Poppins Light"/>
              </a:rPr>
              <a:t>megengedhető</a:t>
            </a:r>
            <a:r>
              <a:rPr lang="hu-HU" dirty="0">
                <a:solidFill>
                  <a:srgbClr val="00B0F0"/>
                </a:solidFill>
                <a:latin typeface="Tw Cen MT" panose="020B0602020104020603" pitchFamily="34" charset="-18"/>
                <a:ea typeface="Poppins Light"/>
                <a:cs typeface="Poppins Light"/>
                <a:sym typeface="Poppins Light"/>
              </a:rPr>
              <a:t> határértékei vizeletben</a:t>
            </a: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E898B7BD-3EC1-4700-A374-BE066EB727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833021"/>
              </p:ext>
            </p:extLst>
          </p:nvPr>
        </p:nvGraphicFramePr>
        <p:xfrm>
          <a:off x="398505" y="474263"/>
          <a:ext cx="11331723" cy="6219542"/>
        </p:xfrm>
        <a:graphic>
          <a:graphicData uri="http://schemas.openxmlformats.org/drawingml/2006/table">
            <a:tbl>
              <a:tblPr firstRow="1" firstCol="1" bandRow="1"/>
              <a:tblGrid>
                <a:gridCol w="2893685">
                  <a:extLst>
                    <a:ext uri="{9D8B030D-6E8A-4147-A177-3AD203B41FA5}">
                      <a16:colId xmlns:a16="http://schemas.microsoft.com/office/drawing/2014/main" val="3827987363"/>
                    </a:ext>
                  </a:extLst>
                </a:gridCol>
                <a:gridCol w="3917308">
                  <a:extLst>
                    <a:ext uri="{9D8B030D-6E8A-4147-A177-3AD203B41FA5}">
                      <a16:colId xmlns:a16="http://schemas.microsoft.com/office/drawing/2014/main" val="832303908"/>
                    </a:ext>
                  </a:extLst>
                </a:gridCol>
                <a:gridCol w="910081">
                  <a:extLst>
                    <a:ext uri="{9D8B030D-6E8A-4147-A177-3AD203B41FA5}">
                      <a16:colId xmlns:a16="http://schemas.microsoft.com/office/drawing/2014/main" val="1824934736"/>
                    </a:ext>
                  </a:extLst>
                </a:gridCol>
                <a:gridCol w="821050">
                  <a:extLst>
                    <a:ext uri="{9D8B030D-6E8A-4147-A177-3AD203B41FA5}">
                      <a16:colId xmlns:a16="http://schemas.microsoft.com/office/drawing/2014/main" val="3352880689"/>
                    </a:ext>
                  </a:extLst>
                </a:gridCol>
                <a:gridCol w="1167278">
                  <a:extLst>
                    <a:ext uri="{9D8B030D-6E8A-4147-A177-3AD203B41FA5}">
                      <a16:colId xmlns:a16="http://schemas.microsoft.com/office/drawing/2014/main" val="186822553"/>
                    </a:ext>
                  </a:extLst>
                </a:gridCol>
                <a:gridCol w="840838">
                  <a:extLst>
                    <a:ext uri="{9D8B030D-6E8A-4147-A177-3AD203B41FA5}">
                      <a16:colId xmlns:a16="http://schemas.microsoft.com/office/drawing/2014/main" val="4230925775"/>
                    </a:ext>
                  </a:extLst>
                </a:gridCol>
                <a:gridCol w="781483">
                  <a:extLst>
                    <a:ext uri="{9D8B030D-6E8A-4147-A177-3AD203B41FA5}">
                      <a16:colId xmlns:a16="http://schemas.microsoft.com/office/drawing/2014/main" val="2941981746"/>
                    </a:ext>
                  </a:extLst>
                </a:gridCol>
              </a:tblGrid>
              <a:tr h="17035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Megengedhető határérték</a:t>
                      </a:r>
                      <a:endParaRPr lang="hu-HU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591452"/>
                  </a:ext>
                </a:extLst>
              </a:tr>
              <a:tr h="340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expozíciós mutató</a:t>
                      </a:r>
                      <a:endParaRPr lang="hu-HU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Mintavétel ideje</a:t>
                      </a:r>
                      <a:endParaRPr lang="hu-HU" sz="115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mg/g kreatinin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b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mmol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kreatinin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mg/l</a:t>
                      </a:r>
                      <a:endParaRPr lang="hu-HU" sz="115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i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μmol</a:t>
                      </a:r>
                      <a:r>
                        <a:rPr lang="hu-HU" sz="115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</a:t>
                      </a:r>
                      <a:endParaRPr lang="hu-HU" sz="115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733152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Anilin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anilin (hidrolízis után)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670489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Arzén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arzén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809146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Benzol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S-</a:t>
                      </a:r>
                      <a:r>
                        <a:rPr lang="hu-HU" sz="11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fenil</a:t>
                      </a: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u-HU" sz="11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merkaptursav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864323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Diklórmetán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diklórmetán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741068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Dimetilformamid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N-</a:t>
                      </a: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metilformamid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70542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Etilbenzol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mandulasav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mhv., 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1110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968269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Fenol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fenol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27259"/>
                  </a:ext>
                </a:extLst>
              </a:tr>
              <a:tr h="16954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Fluorid vegyületek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fluorid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048851"/>
                  </a:ext>
                </a:extLst>
              </a:tr>
              <a:tr h="1695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köv. m.e.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321702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Hidrazin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hidrazin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0,035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0,124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426216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Higany (szervetlen)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higany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0,030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0,017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66934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063208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Króm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króm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567975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Kobalt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kobalt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0,019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23998"/>
                  </a:ext>
                </a:extLst>
              </a:tr>
              <a:tr h="215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n-Hexán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2,5-hexán-dion (hidrolízis után)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364205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Metanol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metanol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940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436238"/>
                  </a:ext>
                </a:extLst>
              </a:tr>
              <a:tr h="215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Metil-butil-keton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2,5-hexán-dion (hidrolízis után)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70418"/>
                  </a:ext>
                </a:extLst>
              </a:tr>
              <a:tr h="215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4,4’ Metilén difenil diizocianát (MDI)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4,4’ diamino-difenil-metán [MDA] (hidrolízis után)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482351"/>
                  </a:ext>
                </a:extLst>
              </a:tr>
              <a:tr h="2373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4,4’-Metilén-bisz(2-klóranilin) [MOCA]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4,4’-metilén-bisz-(2-klóranilin) [MOCA] (hidrolízis után)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870688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Nikkel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nikkel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mhv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0,051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387012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Nitrobenzol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p-</a:t>
                      </a:r>
                      <a:r>
                        <a:rPr lang="hu-HU" sz="11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nitro</a:t>
                      </a: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-fenol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112438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Szelén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szelén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0,075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0,110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065732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Sztirol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mandulasav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mhv., 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655868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Tetrahidrofurán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tetrahidrofurán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488204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Toluol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o-krezol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540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Triklóretilén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triklórecetsav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mhv., 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hu-HU" sz="115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996410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Vanádium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vanádium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0,070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0,155</a:t>
                      </a: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334360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Xilol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metilhippursavak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860</a:t>
                      </a:r>
                      <a:endParaRPr lang="hu-HU" sz="1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" marR="5236" marT="5236" marB="5236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27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319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/>
        </p:nvSpPr>
        <p:spPr>
          <a:xfrm>
            <a:off x="449101" y="548993"/>
            <a:ext cx="11288994" cy="53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sz="2200" dirty="0">
                <a:solidFill>
                  <a:srgbClr val="00B0F0"/>
                </a:solidFill>
              </a:rPr>
              <a:t> Biológiai expozíciós mutatók megengedhető határértékeinek változása a vonatkozó ÁK-értékekkel </a:t>
            </a:r>
            <a:endParaRPr lang="hu-HU" sz="2200" dirty="0">
              <a:solidFill>
                <a:srgbClr val="00B0F0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614FDFA0-0095-6974-3D73-4C2FAA490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737592"/>
              </p:ext>
            </p:extLst>
          </p:nvPr>
        </p:nvGraphicFramePr>
        <p:xfrm>
          <a:off x="1710782" y="1240222"/>
          <a:ext cx="8765631" cy="5223639"/>
        </p:xfrm>
        <a:graphic>
          <a:graphicData uri="http://schemas.openxmlformats.org/drawingml/2006/table">
            <a:tbl>
              <a:tblPr firstRow="1" firstCol="1" bandRow="1"/>
              <a:tblGrid>
                <a:gridCol w="1199886">
                  <a:extLst>
                    <a:ext uri="{9D8B030D-6E8A-4147-A177-3AD203B41FA5}">
                      <a16:colId xmlns:a16="http://schemas.microsoft.com/office/drawing/2014/main" val="2840703951"/>
                    </a:ext>
                  </a:extLst>
                </a:gridCol>
                <a:gridCol w="1417896">
                  <a:extLst>
                    <a:ext uri="{9D8B030D-6E8A-4147-A177-3AD203B41FA5}">
                      <a16:colId xmlns:a16="http://schemas.microsoft.com/office/drawing/2014/main" val="582959997"/>
                    </a:ext>
                  </a:extLst>
                </a:gridCol>
                <a:gridCol w="1026319">
                  <a:extLst>
                    <a:ext uri="{9D8B030D-6E8A-4147-A177-3AD203B41FA5}">
                      <a16:colId xmlns:a16="http://schemas.microsoft.com/office/drawing/2014/main" val="1611759728"/>
                    </a:ext>
                  </a:extLst>
                </a:gridCol>
                <a:gridCol w="1026319">
                  <a:extLst>
                    <a:ext uri="{9D8B030D-6E8A-4147-A177-3AD203B41FA5}">
                      <a16:colId xmlns:a16="http://schemas.microsoft.com/office/drawing/2014/main" val="3493723844"/>
                    </a:ext>
                  </a:extLst>
                </a:gridCol>
                <a:gridCol w="1026319">
                  <a:extLst>
                    <a:ext uri="{9D8B030D-6E8A-4147-A177-3AD203B41FA5}">
                      <a16:colId xmlns:a16="http://schemas.microsoft.com/office/drawing/2014/main" val="481438385"/>
                    </a:ext>
                  </a:extLst>
                </a:gridCol>
                <a:gridCol w="1027157">
                  <a:extLst>
                    <a:ext uri="{9D8B030D-6E8A-4147-A177-3AD203B41FA5}">
                      <a16:colId xmlns:a16="http://schemas.microsoft.com/office/drawing/2014/main" val="160699427"/>
                    </a:ext>
                  </a:extLst>
                </a:gridCol>
                <a:gridCol w="1027157">
                  <a:extLst>
                    <a:ext uri="{9D8B030D-6E8A-4147-A177-3AD203B41FA5}">
                      <a16:colId xmlns:a16="http://schemas.microsoft.com/office/drawing/2014/main" val="1312875977"/>
                    </a:ext>
                  </a:extLst>
                </a:gridCol>
                <a:gridCol w="1014578">
                  <a:extLst>
                    <a:ext uri="{9D8B030D-6E8A-4147-A177-3AD203B41FA5}">
                      <a16:colId xmlns:a16="http://schemas.microsoft.com/office/drawing/2014/main" val="541976288"/>
                    </a:ext>
                  </a:extLst>
                </a:gridCol>
              </a:tblGrid>
              <a:tr h="11894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25/2000. EüM-SzCsM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5/2020. ITM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25/2000. EüM-SzCsM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5/2020. ITM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ÁK/MK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ÁK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408694"/>
                  </a:ext>
                </a:extLst>
              </a:tr>
              <a:tr h="11894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expozíciós mutató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mg/g kreatinin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mikromol/mmol kreatinin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mg/m</a:t>
                      </a:r>
                      <a:r>
                        <a:rPr lang="hu-HU" sz="1800" kern="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mg/m</a:t>
                      </a:r>
                      <a:r>
                        <a:rPr lang="hu-HU" sz="1800" kern="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661715"/>
                  </a:ext>
                </a:extLst>
              </a:tr>
              <a:tr h="409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Fenol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fenol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860884"/>
                  </a:ext>
                </a:extLst>
              </a:tr>
              <a:tr h="799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Higany (szervetlen)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higany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0,030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0,028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0,017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010446"/>
                  </a:ext>
                </a:extLst>
              </a:tr>
              <a:tr h="409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kadmium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0,002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0,002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0,015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0,004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935041"/>
                  </a:ext>
                </a:extLst>
              </a:tr>
              <a:tr h="409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Króm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króm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0,043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0,022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424021"/>
                  </a:ext>
                </a:extLst>
              </a:tr>
              <a:tr h="409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Kobalt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kobalt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0,058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0,019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356334"/>
                  </a:ext>
                </a:extLst>
              </a:tr>
              <a:tr h="409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Sztirol</a:t>
                      </a:r>
                      <a:endParaRPr lang="hu-HU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mandulasav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hu-HU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hu-HU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22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366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/>
        </p:nvSpPr>
        <p:spPr>
          <a:xfrm>
            <a:off x="449101" y="548993"/>
            <a:ext cx="11288994" cy="53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30000"/>
              </a:lnSpc>
              <a:buClr>
                <a:srgbClr val="000000"/>
              </a:buClr>
              <a:buSzPts val="2000"/>
            </a:pPr>
            <a:r>
              <a:rPr lang="hu-HU" sz="2200" dirty="0">
                <a:solidFill>
                  <a:srgbClr val="00B0F0"/>
                </a:solidFill>
              </a:rPr>
              <a:t>A foglalkozási vegyi expozíció esetén </a:t>
            </a:r>
            <a:r>
              <a:rPr lang="hu-HU" sz="2200" b="1" u="sng" dirty="0">
                <a:solidFill>
                  <a:srgbClr val="002060"/>
                </a:solidFill>
              </a:rPr>
              <a:t>ajánlott</a:t>
            </a:r>
            <a:r>
              <a:rPr lang="hu-HU" sz="2200" dirty="0">
                <a:solidFill>
                  <a:srgbClr val="00B0F0"/>
                </a:solidFill>
              </a:rPr>
              <a:t> biológiai expozíciós mutatók határértékei vizeletben</a:t>
            </a:r>
            <a:endParaRPr lang="hu-HU" sz="2200" dirty="0">
              <a:solidFill>
                <a:srgbClr val="00B0F0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021290"/>
              </p:ext>
            </p:extLst>
          </p:nvPr>
        </p:nvGraphicFramePr>
        <p:xfrm>
          <a:off x="675515" y="1316416"/>
          <a:ext cx="10836165" cy="4341804"/>
        </p:xfrm>
        <a:graphic>
          <a:graphicData uri="http://schemas.openxmlformats.org/drawingml/2006/table">
            <a:tbl>
              <a:tblPr firstRow="1" firstCol="1" bandRow="1"/>
              <a:tblGrid>
                <a:gridCol w="1949307">
                  <a:extLst>
                    <a:ext uri="{9D8B030D-6E8A-4147-A177-3AD203B41FA5}">
                      <a16:colId xmlns:a16="http://schemas.microsoft.com/office/drawing/2014/main" val="826754454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2915650332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2887142488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891434808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652743167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4174139564"/>
                    </a:ext>
                  </a:extLst>
                </a:gridCol>
                <a:gridCol w="1481143">
                  <a:extLst>
                    <a:ext uri="{9D8B030D-6E8A-4147-A177-3AD203B41FA5}">
                      <a16:colId xmlns:a16="http://schemas.microsoft.com/office/drawing/2014/main" val="3422496662"/>
                    </a:ext>
                  </a:extLst>
                </a:gridCol>
              </a:tblGrid>
              <a:tr h="39299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Megengedhető határérték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694223"/>
                  </a:ext>
                </a:extLst>
              </a:tr>
              <a:tr h="569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Vegyi anyag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Biológiai expozíciós mutató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Mintavétel ideje</a:t>
                      </a:r>
                      <a:endParaRPr lang="hu-H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mg/g kreatinin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mikromol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mmol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kreatinin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mg/l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μmol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418269"/>
                  </a:ext>
                </a:extLst>
              </a:tr>
              <a:tr h="299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Aceton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aceton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m.v.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1380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491486"/>
                  </a:ext>
                </a:extLst>
              </a:tr>
              <a:tr h="299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Alumínium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alumínium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n.k.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250397"/>
                  </a:ext>
                </a:extLst>
              </a:tr>
              <a:tr h="299999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n-Butil-alkohol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n-butil-alkohol (hidrolízis után)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köv. </a:t>
                      </a: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m.e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229034"/>
                  </a:ext>
                </a:extLst>
              </a:tr>
              <a:tr h="29999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43930"/>
                  </a:ext>
                </a:extLst>
              </a:tr>
              <a:tr h="299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Metil-etil-keton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metil-etil-keton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760554"/>
                  </a:ext>
                </a:extLst>
              </a:tr>
              <a:tr h="5690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Metil-</a:t>
                      </a:r>
                      <a:r>
                        <a:rPr lang="hu-HU" sz="1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izo</a:t>
                      </a: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u-HU" sz="1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butil</a:t>
                      </a: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b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keton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metil-</a:t>
                      </a: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izo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butil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b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keton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hu-HU" sz="18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8676969"/>
                  </a:ext>
                </a:extLst>
              </a:tr>
              <a:tr h="5690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Izopropil</a:t>
                      </a:r>
                      <a:r>
                        <a:rPr lang="hu-H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-alkohol (2-propanol)</a:t>
                      </a:r>
                      <a:endParaRPr lang="hu-H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aceton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m.v</a:t>
                      </a:r>
                      <a:r>
                        <a:rPr lang="hu-H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u-H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hu-HU" sz="18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569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378835"/>
      </p:ext>
    </p:extLst>
  </p:cSld>
  <p:clrMapOvr>
    <a:masterClrMapping/>
  </p:clrMapOvr>
</p:sld>
</file>

<file path=ppt/theme/theme1.xml><?xml version="1.0" encoding="utf-8"?>
<a:theme xmlns:a="http://schemas.openxmlformats.org/drawingml/2006/main" name="Cseppecske">
  <a:themeElements>
    <a:clrScheme name="Cseppecske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Cseppecsk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seppecske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Cseppecske</Template>
  <TotalTime>1873</TotalTime>
  <Words>2111</Words>
  <Application>Microsoft Office PowerPoint</Application>
  <PresentationFormat>Szélesvásznú</PresentationFormat>
  <Paragraphs>540</Paragraphs>
  <Slides>19</Slides>
  <Notes>16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10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30" baseType="lpstr">
      <vt:lpstr>Microsoft YaHei</vt:lpstr>
      <vt:lpstr>Arial</vt:lpstr>
      <vt:lpstr>Calibri</vt:lpstr>
      <vt:lpstr>Palatino Linotype</vt:lpstr>
      <vt:lpstr>Poppins Light</vt:lpstr>
      <vt:lpstr>Segoe UI</vt:lpstr>
      <vt:lpstr>Symbol</vt:lpstr>
      <vt:lpstr>Times New Roman</vt:lpstr>
      <vt:lpstr>Tw Cen MT</vt:lpstr>
      <vt:lpstr>Yanone Kaffeesatz</vt:lpstr>
      <vt:lpstr>Cseppecske</vt:lpstr>
      <vt:lpstr>biológiai monitorozás foglalkozás-egészségügyi jelentősége</vt:lpstr>
      <vt:lpstr>Amiről szó lesz:</vt:lpstr>
      <vt:lpstr>PowerPoint-bemutató</vt:lpstr>
      <vt:lpstr>A foKOZOTT EXPOZÍCIÓS ESETEK bejelentése és  kivizsgálása 2020.01.01 előtt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Köszönöm a 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CÍM</dc:title>
  <dc:creator>Barkovics Veronika</dc:creator>
  <cp:lastModifiedBy>Nagy Károly Jenő</cp:lastModifiedBy>
  <cp:revision>324</cp:revision>
  <dcterms:created xsi:type="dcterms:W3CDTF">2021-01-14T13:13:42Z</dcterms:created>
  <dcterms:modified xsi:type="dcterms:W3CDTF">2024-12-13T09:05:41Z</dcterms:modified>
</cp:coreProperties>
</file>